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7" r:id="rId13"/>
    <p:sldId id="308" r:id="rId14"/>
    <p:sldId id="309" r:id="rId15"/>
    <p:sldId id="304" r:id="rId16"/>
  </p:sldIdLst>
  <p:sldSz cx="12192000" cy="6858000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 userDrawn="1">
          <p15:clr>
            <a:srgbClr val="A4A3A4"/>
          </p15:clr>
        </p15:guide>
        <p15:guide id="2" pos="34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69165" autoAdjust="0"/>
  </p:normalViewPr>
  <p:slideViewPr>
    <p:cSldViewPr snapToGrid="0" snapToObjects="1" showGuides="1">
      <p:cViewPr varScale="1">
        <p:scale>
          <a:sx n="46" d="100"/>
          <a:sy n="46" d="100"/>
        </p:scale>
        <p:origin x="1492" y="36"/>
      </p:cViewPr>
      <p:guideLst>
        <p:guide orient="horz" pos="2827"/>
        <p:guide pos="3497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9538" y="741363"/>
            <a:ext cx="6578600" cy="37004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9538" y="741363"/>
            <a:ext cx="6578600" cy="3700462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1.emf"/><Relationship Id="rId9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E8D156C6-03BC-429A-B8E2-85717571D2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3"/>
            <a:ext cx="12192000" cy="5174343"/>
          </a:xfrm>
          <a:prstGeom prst="rect">
            <a:avLst/>
          </a:prstGeom>
          <a:noFill/>
        </p:spPr>
      </p:pic>
      <p:sp>
        <p:nvSpPr>
          <p:cNvPr id="12" name="Freeform 8">
            <a:extLst>
              <a:ext uri="{FF2B5EF4-FFF2-40B4-BE49-F238E27FC236}">
                <a16:creationId xmlns:a16="http://schemas.microsoft.com/office/drawing/2014/main" id="{35BC1E30-8755-4B0E-A414-96BAF9215780}"/>
              </a:ext>
            </a:extLst>
          </p:cNvPr>
          <p:cNvSpPr>
            <a:spLocks/>
          </p:cNvSpPr>
          <p:nvPr userDrawn="1"/>
        </p:nvSpPr>
        <p:spPr bwMode="auto">
          <a:xfrm>
            <a:off x="96" y="4899494"/>
            <a:ext cx="12191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fr-FR" sz="1544" dirty="0">
              <a:solidFill>
                <a:srgbClr val="404040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6456922-9E18-4350-A4F0-461D002EC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5047" y="410029"/>
            <a:ext cx="8402036" cy="488950"/>
          </a:xfrm>
        </p:spPr>
        <p:txBody>
          <a:bodyPr lIns="0" tIns="0" rIns="0" bIns="0" anchor="b">
            <a:noAutofit/>
          </a:bodyPr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A94C7FE-E538-433A-A9B3-07A413D31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047" y="899104"/>
            <a:ext cx="8402036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1950" b="0">
                <a:solidFill>
                  <a:schemeClr val="bg1">
                    <a:lumMod val="50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6C01BB6-37BD-4A91-8D17-24AFCDCD9D82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308" y="5237721"/>
            <a:ext cx="1558276" cy="784679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8FCE48A-8178-4250-B2D5-2A8E973EBA3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20" y="5060392"/>
            <a:ext cx="1268374" cy="1149170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1D5F6CA3-CFF4-472C-913E-040ABCED1EF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3085" y="5060392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3" descr="C:\Users\zineb_glila\Desktop\Clients en cours\ADEME\Cover5-gris.jpg">
            <a:extLst>
              <a:ext uri="{FF2B5EF4-FFF2-40B4-BE49-F238E27FC236}">
                <a16:creationId xmlns:a16="http://schemas.microsoft.com/office/drawing/2014/main" id="{9DB9FD6A-8F15-4E46-A414-10C1F284AA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439716" y="439719"/>
            <a:ext cx="6858002" cy="5978569"/>
          </a:xfrm>
          <a:prstGeom prst="rect">
            <a:avLst/>
          </a:prstGeom>
          <a:noFill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AE4633F-0FA4-439F-A312-639D18BB956F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739442" y="2438400"/>
            <a:ext cx="5103388" cy="1714500"/>
          </a:xfrm>
        </p:spPr>
        <p:txBody>
          <a:bodyPr anchor="ctr"/>
          <a:lstStyle>
            <a:lvl1pPr algn="ctr">
              <a:defRPr sz="26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2A0038E-C6AC-4E98-A73A-1E0AF9CB1148}"/>
              </a:ext>
            </a:extLst>
          </p:cNvPr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396" y="5050557"/>
            <a:ext cx="1558276" cy="784679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EF9D055A-9798-42D0-9192-65C6F330DF9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308" y="4873228"/>
            <a:ext cx="1268374" cy="1149170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89B17736-FC10-44BD-979A-44867FF5D11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68173" y="4873228"/>
            <a:ext cx="1007733" cy="11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ED4F83B-957D-469C-AE2C-E27386EBF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05641A-FDB2-4CA2-BB65-E661EC394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37587B-920B-4DDE-8551-C95DCC49A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568FA009-7910-4AD0-9120-431AA7406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64BF16-2A69-41BD-83F1-E5680E3097FC}"/>
              </a:ext>
            </a:extLst>
          </p:cNvPr>
          <p:cNvSpPr/>
          <p:nvPr userDrawn="1"/>
        </p:nvSpPr>
        <p:spPr>
          <a:xfrm>
            <a:off x="6353619" y="2093063"/>
            <a:ext cx="522907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BA4660-F825-4EAB-A011-D08DD342A5AE}"/>
              </a:ext>
            </a:extLst>
          </p:cNvPr>
          <p:cNvSpPr/>
          <p:nvPr userDrawn="1"/>
        </p:nvSpPr>
        <p:spPr>
          <a:xfrm>
            <a:off x="609738" y="2093063"/>
            <a:ext cx="5316500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ColumnHeader">
            <a:extLst>
              <a:ext uri="{FF2B5EF4-FFF2-40B4-BE49-F238E27FC236}">
                <a16:creationId xmlns:a16="http://schemas.microsoft.com/office/drawing/2014/main" id="{2A48C99B-6575-418E-A6C0-E0ACE1B7E961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38" y="1742967"/>
            <a:ext cx="531650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ColumnHeader">
            <a:extLst>
              <a:ext uri="{FF2B5EF4-FFF2-40B4-BE49-F238E27FC236}">
                <a16:creationId xmlns:a16="http://schemas.microsoft.com/office/drawing/2014/main" id="{56B2AAC2-B159-4167-8974-2D911347DC60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353619" y="1742967"/>
            <a:ext cx="5229070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537CBA9F-89A7-4C62-8F9D-B2A41A3883C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738" y="1662176"/>
            <a:ext cx="531650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C38CB27-1852-4FBD-B520-52367B6784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3619" y="1662176"/>
            <a:ext cx="5229070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E6C5EDBC-D308-4974-842E-727A1EF7D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96" y="2194912"/>
            <a:ext cx="5080930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2C95E9-1B51-4F17-83C8-AFAC49F23F8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474212" y="2194912"/>
            <a:ext cx="4997375" cy="3300152"/>
          </a:xfrm>
        </p:spPr>
        <p:txBody>
          <a:bodyPr/>
          <a:lstStyle>
            <a:lvl1pPr>
              <a:defRPr sz="1138"/>
            </a:lvl1pPr>
            <a:lvl2pPr>
              <a:defRPr sz="1138"/>
            </a:lvl2pPr>
            <a:lvl3pPr>
              <a:defRPr sz="1138"/>
            </a:lvl3pPr>
            <a:lvl4pPr>
              <a:defRPr sz="1138"/>
            </a:lvl4pPr>
            <a:lvl5pPr>
              <a:defRPr sz="1138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4F8B998B-23C9-4B21-B85B-141C209B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A9E6A3-6917-4D0F-A0CB-5F4943AAD7D8}"/>
              </a:ext>
            </a:extLst>
          </p:cNvPr>
          <p:cNvSpPr/>
          <p:nvPr userDrawn="1"/>
        </p:nvSpPr>
        <p:spPr>
          <a:xfrm>
            <a:off x="609778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14" name="ColumnHeader">
            <a:extLst>
              <a:ext uri="{FF2B5EF4-FFF2-40B4-BE49-F238E27FC236}">
                <a16:creationId xmlns:a16="http://schemas.microsoft.com/office/drawing/2014/main" id="{582329B8-463A-4805-B705-F14B4A132954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674480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43CF3D22-175B-41BB-BCDD-8D30226953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778" y="1534967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4" name="Chart Placeholder 13">
            <a:extLst>
              <a:ext uri="{FF2B5EF4-FFF2-40B4-BE49-F238E27FC236}">
                <a16:creationId xmlns:a16="http://schemas.microsoft.com/office/drawing/2014/main" id="{49C146DF-9681-4E62-B0AA-49A8ACABE84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9F0B34-0418-4F93-BC6B-034383AD163F}"/>
              </a:ext>
            </a:extLst>
          </p:cNvPr>
          <p:cNvSpPr/>
          <p:nvPr userDrawn="1"/>
        </p:nvSpPr>
        <p:spPr>
          <a:xfrm>
            <a:off x="6577165" y="2301413"/>
            <a:ext cx="500559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6" name="ColumnHeader">
            <a:extLst>
              <a:ext uri="{FF2B5EF4-FFF2-40B4-BE49-F238E27FC236}">
                <a16:creationId xmlns:a16="http://schemas.microsoft.com/office/drawing/2014/main" id="{D98EA85C-7DFF-4419-B97D-94403475615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577165" y="1632539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CFF439D7-19AF-4E7F-9BE3-AB43C62B52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77165" y="1551748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8" name="Chart Placeholder 13">
            <a:extLst>
              <a:ext uri="{FF2B5EF4-FFF2-40B4-BE49-F238E27FC236}">
                <a16:creationId xmlns:a16="http://schemas.microsoft.com/office/drawing/2014/main" id="{FDD8475E-F3FB-4F57-95A6-166A75B04E22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6688061" y="2403262"/>
            <a:ext cx="4783804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2C5904AE-7178-47CC-9B57-DAAB0FEE820A}"/>
              </a:ext>
            </a:extLst>
          </p:cNvPr>
          <p:cNvSpPr/>
          <p:nvPr userDrawn="1"/>
        </p:nvSpPr>
        <p:spPr>
          <a:xfrm>
            <a:off x="609778" y="2301961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3550B5E-6CA1-4DF9-B6CF-A320B87EE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4DD819C-92DA-49C0-8DEF-2C27B6637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165" y="1819275"/>
            <a:ext cx="5005599" cy="3985988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3" name="ColumnHeader">
            <a:extLst>
              <a:ext uri="{FF2B5EF4-FFF2-40B4-BE49-F238E27FC236}">
                <a16:creationId xmlns:a16="http://schemas.microsoft.com/office/drawing/2014/main" id="{4440DCFD-0085-468E-81A6-DA59EF3FD52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1951318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41D9FB97-33B2-4393-8ED1-706963955F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778" y="1870526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Chart Placeholder 13">
            <a:extLst>
              <a:ext uri="{FF2B5EF4-FFF2-40B4-BE49-F238E27FC236}">
                <a16:creationId xmlns:a16="http://schemas.microsoft.com/office/drawing/2014/main" id="{7B517CD6-AA66-4297-A968-585491329067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720675" y="2396761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33E3A3-F1E2-403D-A748-447596BB0FCE}"/>
              </a:ext>
            </a:extLst>
          </p:cNvPr>
          <p:cNvSpPr/>
          <p:nvPr userDrawn="1"/>
        </p:nvSpPr>
        <p:spPr>
          <a:xfrm>
            <a:off x="609778" y="4462199"/>
            <a:ext cx="500559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dirty="0">
              <a:solidFill>
                <a:prstClr val="white"/>
              </a:solidFill>
            </a:endParaRPr>
          </a:p>
        </p:txBody>
      </p:sp>
      <p:sp>
        <p:nvSpPr>
          <p:cNvPr id="29" name="ColumnHeader">
            <a:extLst>
              <a:ext uri="{FF2B5EF4-FFF2-40B4-BE49-F238E27FC236}">
                <a16:creationId xmlns:a16="http://schemas.microsoft.com/office/drawing/2014/main" id="{8F27F4CF-7BFA-4C23-88C7-9B8E4CF42C9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09778" y="4111684"/>
            <a:ext cx="5005599" cy="35009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74295" bIns="74295" anchor="b">
            <a:spAutoFit/>
          </a:bodyPr>
          <a:lstStyle/>
          <a:p>
            <a:pPr algn="ctr" defTabSz="742950">
              <a:buClr>
                <a:srgbClr val="EC0000"/>
              </a:buClr>
              <a:defRPr/>
            </a:pPr>
            <a:endParaRPr lang="fr-FR" altLang="fr-FR" sz="13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DD803048-9553-43A6-A6EC-E4F19388EF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778" y="4030894"/>
            <a:ext cx="500559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Chart Placeholder 13">
            <a:extLst>
              <a:ext uri="{FF2B5EF4-FFF2-40B4-BE49-F238E27FC236}">
                <a16:creationId xmlns:a16="http://schemas.microsoft.com/office/drawing/2014/main" id="{0F66F093-971F-4639-A65C-5989CF5A7A8B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720675" y="4556999"/>
            <a:ext cx="4783804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F5357F6F-A53A-4F37-B873-75EDE1249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770"/>
            <a:ext cx="109728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Table Placeholder 13">
            <a:extLst>
              <a:ext uri="{FF2B5EF4-FFF2-40B4-BE49-F238E27FC236}">
                <a16:creationId xmlns:a16="http://schemas.microsoft.com/office/drawing/2014/main" id="{EC9A99E5-FC1F-47ED-8B6B-DD60AD71DE1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09600" y="1819279"/>
            <a:ext cx="109728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18" Type="http://schemas.openxmlformats.org/officeDocument/2006/relationships/image" Target="../media/image6.sv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2127" y="171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" y="1719"/>
                        <a:ext cx="1953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819275"/>
            <a:ext cx="109728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12192000" cy="12192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274768"/>
            <a:ext cx="109728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0A551853-6517-4A2E-B92B-9A9BE102476B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594" y="6370462"/>
            <a:ext cx="725040" cy="365098"/>
          </a:xfrm>
          <a:prstGeom prst="rect">
            <a:avLst/>
          </a:prstGeom>
        </p:spPr>
      </p:pic>
      <p:sp>
        <p:nvSpPr>
          <p:cNvPr id="14" name="TextBox 14">
            <a:extLst>
              <a:ext uri="{FF2B5EF4-FFF2-40B4-BE49-F238E27FC236}">
                <a16:creationId xmlns:a16="http://schemas.microsoft.com/office/drawing/2014/main" id="{3DACF840-99C5-46B4-BBE2-7F5B5AAADD5B}"/>
              </a:ext>
            </a:extLst>
          </p:cNvPr>
          <p:cNvSpPr txBox="1"/>
          <p:nvPr userDrawn="1"/>
        </p:nvSpPr>
        <p:spPr bwMode="gray">
          <a:xfrm>
            <a:off x="2352864" y="6503491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schemeClr val="tx1"/>
                </a:solidFill>
              </a:rPr>
              <a:t>Présentation</a:t>
            </a:r>
            <a:r>
              <a:rPr lang="fr-FR" sz="800" baseline="0" dirty="0">
                <a:solidFill>
                  <a:schemeClr val="tx1"/>
                </a:solidFill>
              </a:rPr>
              <a:t> projet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7" name="TextBox 15">
            <a:extLst>
              <a:ext uri="{FF2B5EF4-FFF2-40B4-BE49-F238E27FC236}">
                <a16:creationId xmlns:a16="http://schemas.microsoft.com/office/drawing/2014/main" id="{535ECA79-F394-48ED-861B-FE14FE6F1DAD}"/>
              </a:ext>
            </a:extLst>
          </p:cNvPr>
          <p:cNvSpPr txBox="1"/>
          <p:nvPr userDrawn="1"/>
        </p:nvSpPr>
        <p:spPr bwMode="gray">
          <a:xfrm>
            <a:off x="293926" y="6508931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8" name="Espace réservé du numéro de diapositive 6">
            <a:extLst>
              <a:ext uri="{FF2B5EF4-FFF2-40B4-BE49-F238E27FC236}">
                <a16:creationId xmlns:a16="http://schemas.microsoft.com/office/drawing/2014/main" id="{9D318767-CE1B-47D4-A69E-ECD55C753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5629" y="6370462"/>
            <a:ext cx="714828" cy="365125"/>
          </a:xfrm>
          <a:prstGeom prst="rect">
            <a:avLst/>
          </a:prstGeo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244CB3A8-5153-4FB2-ABEA-09C88D3F0D51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6318078"/>
            <a:ext cx="518634" cy="469892"/>
          </a:xfrm>
          <a:prstGeom prst="rect">
            <a:avLst/>
          </a:prstGeom>
        </p:spPr>
      </p:pic>
      <p:pic>
        <p:nvPicPr>
          <p:cNvPr id="21" name="Graphique 20">
            <a:extLst>
              <a:ext uri="{FF2B5EF4-FFF2-40B4-BE49-F238E27FC236}">
                <a16:creationId xmlns:a16="http://schemas.microsoft.com/office/drawing/2014/main" id="{E4BBCEA9-8EBD-436E-8D71-20CFF5618DA8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17960" y="6318078"/>
            <a:ext cx="412059" cy="469892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5CCD92F-FE4B-482C-97B7-F3C43D599ED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2065695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4582926" y="6006923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9334245" y="5883813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1923130" y="3302026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334789" y="410029"/>
            <a:ext cx="8796510" cy="488950"/>
          </a:xfrm>
        </p:spPr>
        <p:txBody>
          <a:bodyPr/>
          <a:lstStyle/>
          <a:p>
            <a:r>
              <a:rPr lang="fr-FR" sz="24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4294967295"/>
          </p:nvPr>
        </p:nvSpPr>
        <p:spPr>
          <a:xfrm>
            <a:off x="334789" y="899102"/>
            <a:ext cx="8796510" cy="390525"/>
          </a:xfrm>
        </p:spPr>
        <p:txBody>
          <a:bodyPr/>
          <a:lstStyle/>
          <a:p>
            <a:r>
              <a:rPr lang="fr-FR" b="1" dirty="0"/>
              <a:t>Stratégie : 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</a:p>
          <a:p>
            <a:r>
              <a:rPr lang="fr-FR" b="1" dirty="0"/>
              <a:t>Appel à Projet : </a:t>
            </a:r>
            <a:r>
              <a:rPr lang="fr-FR" b="1" dirty="0">
                <a:highlight>
                  <a:srgbClr val="FFFF00"/>
                </a:highlight>
              </a:rPr>
              <a:t>XXX</a:t>
            </a:r>
            <a:endParaRPr lang="fr-F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1638299" y="2061136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531659" y="1600201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686301" y="1819276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8.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669972" y="1819276"/>
            <a:ext cx="5883729" cy="3196069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Coûts 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88900"/>
            <a:endParaRPr lang="fr-FR" b="0" i="1" dirty="0"/>
          </a:p>
          <a:p>
            <a:pPr marL="374650" indent="-285750">
              <a:buFont typeface="Arial" panose="020B0604020202020204" pitchFamily="34" charset="0"/>
              <a:buChar char="•"/>
            </a:pPr>
            <a:r>
              <a:rPr lang="fr-FR" b="0" i="1" dirty="0"/>
              <a:t>Si projet de biens communs : préciser le modèle de diffusion à la place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9.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28335391"/>
              </p:ext>
            </p:extLst>
          </p:nvPr>
        </p:nvGraphicFramePr>
        <p:xfrm>
          <a:off x="1638302" y="1431637"/>
          <a:ext cx="9239827" cy="4775199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10.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1638300" y="1819275"/>
            <a:ext cx="9070731" cy="4661912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1727507" y="2060029"/>
            <a:ext cx="8596309" cy="4149852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377376" y="1819276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4294967295"/>
          </p:nvPr>
        </p:nvSpPr>
        <p:spPr>
          <a:xfrm>
            <a:off x="1638301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38301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1638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4860926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6119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4860926" y="3880957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6119814" y="3880957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Projet de Remédiation ou Prévention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Projet de bien commun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4860926" y="2420457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fr-FR" altLang="fr-FR" sz="1400" dirty="0">
                <a:latin typeface="+mj-lt"/>
              </a:rPr>
              <a:t>Eléments</a:t>
            </a:r>
            <a:br>
              <a:rPr lang="fr-FR" altLang="fr-FR" sz="1400" dirty="0">
                <a:latin typeface="+mj-lt"/>
              </a:rPr>
            </a:br>
            <a:r>
              <a:rPr lang="fr-FR" altLang="fr-FR" sz="1400" dirty="0">
                <a:latin typeface="+mj-lt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6119813" y="2420457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Coût total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Aide PIA demandée : X XXX k€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Durée : XX mois 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Localisation projet : XX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Location industrialisation : XXX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638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1638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r>
              <a:rPr lang="fr-FR" altLang="fr-FR" sz="1400" b="1" kern="0" dirty="0"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1646542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638301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53974" y="117739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77376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5045572" y="1819276"/>
            <a:ext cx="5536069" cy="3018731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 projet innovant : Caractère innovant du projet à préciser: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5452606" y="2057126"/>
            <a:ext cx="5101094" cy="3179893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Localisation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5363308" y="1819276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609600" y="1819275"/>
            <a:ext cx="10972800" cy="4191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053818" y="1809954"/>
            <a:ext cx="5499882" cy="2110882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768"/>
            <a:ext cx="10972800" cy="770095"/>
          </a:xfrm>
        </p:spPr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1638299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5569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plusieurs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18394</TotalTime>
  <Words>1653</Words>
  <Application>Microsoft Office PowerPoint</Application>
  <PresentationFormat>Grand écran</PresentationFormat>
  <Paragraphs>213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Modèle économique (cf. Annexe 3b) </vt:lpstr>
      <vt:lpstr>9. Impacts emploi et économiques (cf. Annexe 5) </vt:lpstr>
      <vt:lpstr>10. Impacts environnementaux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SENTIS Valentine</cp:lastModifiedBy>
  <cp:revision>824</cp:revision>
  <cp:lastPrinted>2017-04-19T15:45:38Z</cp:lastPrinted>
  <dcterms:created xsi:type="dcterms:W3CDTF">2015-06-10T16:17:23Z</dcterms:created>
  <dcterms:modified xsi:type="dcterms:W3CDTF">2023-02-06T13:57:20Z</dcterms:modified>
</cp:coreProperties>
</file>