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7" r:id="rId1"/>
  </p:sldMasterIdLst>
  <p:notesMasterIdLst>
    <p:notesMasterId r:id="rId17"/>
  </p:notesMasterIdLst>
  <p:handoutMasterIdLst>
    <p:handoutMasterId r:id="rId18"/>
  </p:handoutMasterIdLst>
  <p:sldIdLst>
    <p:sldId id="262" r:id="rId2"/>
    <p:sldId id="306" r:id="rId3"/>
    <p:sldId id="283" r:id="rId4"/>
    <p:sldId id="280" r:id="rId5"/>
    <p:sldId id="286" r:id="rId6"/>
    <p:sldId id="285" r:id="rId7"/>
    <p:sldId id="290" r:id="rId8"/>
    <p:sldId id="302" r:id="rId9"/>
    <p:sldId id="301" r:id="rId10"/>
    <p:sldId id="292" r:id="rId11"/>
    <p:sldId id="293" r:id="rId12"/>
    <p:sldId id="307" r:id="rId13"/>
    <p:sldId id="308" r:id="rId14"/>
    <p:sldId id="309" r:id="rId15"/>
    <p:sldId id="304" r:id="rId16"/>
  </p:sldIdLst>
  <p:sldSz cx="12192000" cy="6858000"/>
  <p:notesSz cx="6797675" cy="9872663"/>
  <p:defaultTextStyle>
    <a:defPPr>
      <a:defRPr lang="de-DE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7" userDrawn="1">
          <p15:clr>
            <a:srgbClr val="A4A3A4"/>
          </p15:clr>
        </p15:guide>
        <p15:guide id="2" pos="34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PESANT Benoît" initials="LB" lastIdx="1" clrIdx="0"/>
  <p:cmAuthor id="1" name="Denis BENITA" initials="DB" lastIdx="6" clrIdx="1">
    <p:extLst>
      <p:ext uri="{19B8F6BF-5375-455C-9EA6-DF929625EA0E}">
        <p15:presenceInfo xmlns:p15="http://schemas.microsoft.com/office/powerpoint/2012/main" userId="Denis BENI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AEE"/>
    <a:srgbClr val="EF4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6" autoAdjust="0"/>
    <p:restoredTop sz="69165" autoAdjust="0"/>
  </p:normalViewPr>
  <p:slideViewPr>
    <p:cSldViewPr snapToGrid="0" snapToObjects="1" showGuides="1">
      <p:cViewPr varScale="1">
        <p:scale>
          <a:sx n="46" d="100"/>
          <a:sy n="46" d="100"/>
        </p:scale>
        <p:origin x="1493" y="34"/>
      </p:cViewPr>
      <p:guideLst>
        <p:guide orient="horz" pos="2827"/>
        <p:guide pos="3497"/>
      </p:guideLst>
    </p:cSldViewPr>
  </p:slideViewPr>
  <p:outlineViewPr>
    <p:cViewPr>
      <p:scale>
        <a:sx n="33" d="100"/>
        <a:sy n="33" d="100"/>
      </p:scale>
      <p:origin x="0" y="-912"/>
    </p:cViewPr>
    <p:sldLst>
      <p:sld r:id="rId1" collapse="1"/>
    </p:sldLst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984" y="-96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E2766EF-0B0F-409F-94E9-F5ABA7DF872D}" type="datetimeFigureOut">
              <a:rPr lang="fr-FR" smtClean="0"/>
              <a:t>20/04/2022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7DC3BA33-EA0D-4779-B935-5D00980F5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201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BDEAA81-7E2A-445A-802D-2620101974C7}" type="datetimeFigureOut">
              <a:rPr lang="fr-FR" smtClean="0"/>
              <a:t>20/04/2022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36" tIns="43968" rIns="87936" bIns="4396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65" y="4689018"/>
            <a:ext cx="5438748" cy="4442469"/>
          </a:xfrm>
          <a:prstGeom prst="rect">
            <a:avLst/>
          </a:prstGeom>
        </p:spPr>
        <p:txBody>
          <a:bodyPr vert="horz" lIns="87936" tIns="43968" rIns="87936" bIns="4396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0E366BEB-254D-4931-A9C0-3DF231E8E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80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2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538" y="741363"/>
            <a:ext cx="6578600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defTabSz="957263" fontAlgn="base">
              <a:spcBef>
                <a:spcPct val="0"/>
              </a:spcBef>
              <a:spcAft>
                <a:spcPct val="0"/>
              </a:spcAft>
            </a:pPr>
            <a:fld id="{D6C50811-B646-438C-A1EB-3E8664517BF6}" type="slidenum">
              <a:rPr lang="fr-FR" altLang="fr-FR" sz="1200">
                <a:latin typeface="Calibri" pitchFamily="34" charset="0"/>
              </a:rPr>
              <a:pPr defTabSz="95726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alt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733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 Types d'unités d'œuvre </a:t>
            </a:r>
            <a:b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générant le CA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produits, équipements, matériaux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déploiement de systèmes de productions (lignes ou usines complètes)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autre 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offre de service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méthodologie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algorithme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logiciel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outil juridique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 procédé industriel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autre </a:t>
            </a:r>
          </a:p>
          <a:p>
            <a:endParaRPr lang="fr-FR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AIDE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le projet a déjà généré du CA durant le projet, le renseigner en Année 1.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CA comprend les débouchés économiques, matériels ou immatériels, du projet, que vous décrirez sur</a:t>
            </a:r>
            <a:r>
              <a:rPr lang="fr-FR" sz="1200" b="0" i="1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ligne suivante 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(vente de biens, de services ou de propriété intellectuelle par exemple sous forme de licence).  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Choisir dans la liste les types d'unités d'œuvre, c'est-à-dire les types de biens matériels ou immatériels que vous comptez vendre dans les 5 années suivant le projet. Si autre, précisez.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emplois directs sont ceux qui concernent votre entreprise ou l'une de ses filiales pour la valorisation des résultats du projet (industrialisation, commercialisation...). Ils seront renseignés en effectifs physiques observables à un temps T (1 an après le projet, 2 ans après le projet </a:t>
            </a:r>
            <a:r>
              <a:rPr lang="fr-FR" sz="1200" b="0" i="1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37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652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7.png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10" Type="http://schemas.openxmlformats.org/officeDocument/2006/relationships/image" Target="../media/image6.svg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7.png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10" Type="http://schemas.openxmlformats.org/officeDocument/2006/relationships/image" Target="../media/image6.svg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335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E8D156C6-03BC-429A-B8E2-85717571D2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/>
          <a:srcRect t="24550"/>
          <a:stretch>
            <a:fillRect/>
          </a:stretch>
        </p:blipFill>
        <p:spPr bwMode="auto">
          <a:xfrm>
            <a:off x="0" y="1683783"/>
            <a:ext cx="12192000" cy="5174343"/>
          </a:xfrm>
          <a:prstGeom prst="rect">
            <a:avLst/>
          </a:prstGeom>
          <a:noFill/>
        </p:spPr>
      </p:pic>
      <p:sp>
        <p:nvSpPr>
          <p:cNvPr id="12" name="Freeform 8">
            <a:extLst>
              <a:ext uri="{FF2B5EF4-FFF2-40B4-BE49-F238E27FC236}">
                <a16:creationId xmlns:a16="http://schemas.microsoft.com/office/drawing/2014/main" id="{35BC1E30-8755-4B0E-A414-96BAF9215780}"/>
              </a:ext>
            </a:extLst>
          </p:cNvPr>
          <p:cNvSpPr>
            <a:spLocks/>
          </p:cNvSpPr>
          <p:nvPr userDrawn="1"/>
        </p:nvSpPr>
        <p:spPr bwMode="auto">
          <a:xfrm>
            <a:off x="96" y="4899494"/>
            <a:ext cx="12191999" cy="1957427"/>
          </a:xfrm>
          <a:custGeom>
            <a:avLst/>
            <a:gdLst>
              <a:gd name="connsiteX0" fmla="*/ 0 w 10000"/>
              <a:gd name="connsiteY0" fmla="*/ 3307 h 10363"/>
              <a:gd name="connsiteX1" fmla="*/ 0 w 10000"/>
              <a:gd name="connsiteY1" fmla="*/ 10000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20 w 10000"/>
              <a:gd name="connsiteY2" fmla="*/ 10363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597 h 10653"/>
              <a:gd name="connsiteX1" fmla="*/ 0 w 10000"/>
              <a:gd name="connsiteY1" fmla="*/ 10653 h 10653"/>
              <a:gd name="connsiteX2" fmla="*/ 420 w 10000"/>
              <a:gd name="connsiteY2" fmla="*/ 10653 h 10653"/>
              <a:gd name="connsiteX3" fmla="*/ 10000 w 10000"/>
              <a:gd name="connsiteY3" fmla="*/ 10653 h 10653"/>
              <a:gd name="connsiteX4" fmla="*/ 10000 w 10000"/>
              <a:gd name="connsiteY4" fmla="*/ 0 h 10653"/>
              <a:gd name="connsiteX5" fmla="*/ 0 w 10000"/>
              <a:gd name="connsiteY5" fmla="*/ 3597 h 10653"/>
              <a:gd name="connsiteX0" fmla="*/ 0 w 10008"/>
              <a:gd name="connsiteY0" fmla="*/ 2602 h 10653"/>
              <a:gd name="connsiteX1" fmla="*/ 8 w 10008"/>
              <a:gd name="connsiteY1" fmla="*/ 10653 h 10653"/>
              <a:gd name="connsiteX2" fmla="*/ 428 w 10008"/>
              <a:gd name="connsiteY2" fmla="*/ 10653 h 10653"/>
              <a:gd name="connsiteX3" fmla="*/ 10008 w 10008"/>
              <a:gd name="connsiteY3" fmla="*/ 10653 h 10653"/>
              <a:gd name="connsiteX4" fmla="*/ 10008 w 10008"/>
              <a:gd name="connsiteY4" fmla="*/ 0 h 10653"/>
              <a:gd name="connsiteX5" fmla="*/ 0 w 10008"/>
              <a:gd name="connsiteY5" fmla="*/ 2602 h 10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8" h="10653">
                <a:moveTo>
                  <a:pt x="0" y="2602"/>
                </a:moveTo>
                <a:cubicBezTo>
                  <a:pt x="3" y="5286"/>
                  <a:pt x="5" y="7969"/>
                  <a:pt x="8" y="10653"/>
                </a:cubicBezTo>
                <a:lnTo>
                  <a:pt x="428" y="10653"/>
                </a:lnTo>
                <a:lnTo>
                  <a:pt x="10008" y="10653"/>
                </a:lnTo>
                <a:lnTo>
                  <a:pt x="10008" y="0"/>
                </a:lnTo>
                <a:lnTo>
                  <a:pt x="0" y="260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fr-FR" sz="1544" dirty="0">
              <a:solidFill>
                <a:srgbClr val="404040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6456922-9E18-4350-A4F0-461D002EC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5047" y="410029"/>
            <a:ext cx="8402036" cy="488950"/>
          </a:xfrm>
        </p:spPr>
        <p:txBody>
          <a:bodyPr lIns="0" tIns="0" rIns="0" bIns="0" anchor="b">
            <a:noAutofit/>
          </a:bodyPr>
          <a:lstStyle>
            <a:lvl1pPr algn="l">
              <a:defRPr sz="2600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BA94C7FE-E538-433A-A9B3-07A413D31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047" y="899104"/>
            <a:ext cx="8402036" cy="390525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950" b="0">
                <a:solidFill>
                  <a:schemeClr val="bg1">
                    <a:lumMod val="50000"/>
                  </a:schemeClr>
                </a:solidFill>
              </a:defRPr>
            </a:lvl1pPr>
            <a:lvl2pPr marL="371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4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26C01BB6-37BD-4A91-8D17-24AFCDCD9D82}"/>
              </a:ext>
            </a:extLst>
          </p:cNvPr>
          <p:cNvPicPr/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308" y="5237721"/>
            <a:ext cx="1558276" cy="78467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8FCE48A-8178-4250-B2D5-2A8E973EBA3C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0" y="5060392"/>
            <a:ext cx="1268374" cy="1149170"/>
          </a:xfrm>
          <a:prstGeom prst="rect">
            <a:avLst/>
          </a:prstGeom>
        </p:spPr>
      </p:pic>
      <p:pic>
        <p:nvPicPr>
          <p:cNvPr id="18" name="Graphique 17">
            <a:extLst>
              <a:ext uri="{FF2B5EF4-FFF2-40B4-BE49-F238E27FC236}">
                <a16:creationId xmlns:a16="http://schemas.microsoft.com/office/drawing/2014/main" id="{1D5F6CA3-CFF4-472C-913E-040ABCED1EFF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93085" y="5060392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476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437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9DB9FD6A-8F15-4E46-A414-10C1F284AA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/>
          <a:srcRect l="2307" b="49"/>
          <a:stretch>
            <a:fillRect/>
          </a:stretch>
        </p:blipFill>
        <p:spPr bwMode="gray">
          <a:xfrm rot="16200000">
            <a:off x="-439716" y="439719"/>
            <a:ext cx="6858002" cy="5978569"/>
          </a:xfrm>
          <a:prstGeom prst="rect">
            <a:avLst/>
          </a:prstGeom>
          <a:noFill/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AE4633F-0FA4-439F-A312-639D18BB956F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6739442" y="2438400"/>
            <a:ext cx="5103388" cy="1714500"/>
          </a:xfrm>
        </p:spPr>
        <p:txBody>
          <a:bodyPr anchor="ctr"/>
          <a:lstStyle>
            <a:lvl1pPr algn="ctr">
              <a:defRPr sz="2600" b="1" cap="none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52A0038E-C6AC-4E98-A73A-1E0AF9CB1148}"/>
              </a:ext>
            </a:extLst>
          </p:cNvPr>
          <p:cNvPicPr/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396" y="5050557"/>
            <a:ext cx="1558276" cy="78467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F9D055A-9798-42D0-9192-65C6F330DF90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308" y="4873228"/>
            <a:ext cx="1268374" cy="1149170"/>
          </a:xfrm>
          <a:prstGeom prst="rect">
            <a:avLst/>
          </a:prstGeom>
        </p:spPr>
      </p:pic>
      <p:pic>
        <p:nvPicPr>
          <p:cNvPr id="17" name="Graphique 16">
            <a:extLst>
              <a:ext uri="{FF2B5EF4-FFF2-40B4-BE49-F238E27FC236}">
                <a16:creationId xmlns:a16="http://schemas.microsoft.com/office/drawing/2014/main" id="{89B17736-FC10-44BD-979A-44867FF5D11F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668173" y="4873228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106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ED4F83B-957D-469C-AE2C-E27386EBF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05641A-FDB2-4CA2-BB65-E661EC39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11112598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437587B-920B-4DDE-8551-C95DCC49A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394397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boî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540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568FA009-7910-4AD0-9120-431AA740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64BF16-2A69-41BD-83F1-E5680E3097FC}"/>
              </a:ext>
            </a:extLst>
          </p:cNvPr>
          <p:cNvSpPr/>
          <p:nvPr userDrawn="1"/>
        </p:nvSpPr>
        <p:spPr>
          <a:xfrm>
            <a:off x="6353619" y="2093063"/>
            <a:ext cx="522907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BA4660-F825-4EAB-A011-D08DD342A5AE}"/>
              </a:ext>
            </a:extLst>
          </p:cNvPr>
          <p:cNvSpPr/>
          <p:nvPr userDrawn="1"/>
        </p:nvSpPr>
        <p:spPr>
          <a:xfrm>
            <a:off x="609738" y="2093063"/>
            <a:ext cx="531650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ColumnHeader">
            <a:extLst>
              <a:ext uri="{FF2B5EF4-FFF2-40B4-BE49-F238E27FC236}">
                <a16:creationId xmlns:a16="http://schemas.microsoft.com/office/drawing/2014/main" id="{2A48C99B-6575-418E-A6C0-E0ACE1B7E961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38" y="1742967"/>
            <a:ext cx="531650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1" name="ColumnHeader">
            <a:extLst>
              <a:ext uri="{FF2B5EF4-FFF2-40B4-BE49-F238E27FC236}">
                <a16:creationId xmlns:a16="http://schemas.microsoft.com/office/drawing/2014/main" id="{56B2AAC2-B159-4167-8974-2D911347DC60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353619" y="1742967"/>
            <a:ext cx="522907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537CBA9F-89A7-4C62-8F9D-B2A41A3883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738" y="1662176"/>
            <a:ext cx="531650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C38CB27-1852-4FBD-B520-52367B6784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3619" y="1662176"/>
            <a:ext cx="522907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E6C5EDBC-D308-4974-842E-727A1EF7D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96" y="2194912"/>
            <a:ext cx="5080930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C2C95E9-1B51-4F17-83C8-AFAC49F23F8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474212" y="2194912"/>
            <a:ext cx="4997375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28692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es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5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4F8B998B-23C9-4B21-B85B-141C209B4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A9E6A3-6917-4D0F-A0CB-5F4943AAD7D8}"/>
              </a:ext>
            </a:extLst>
          </p:cNvPr>
          <p:cNvSpPr/>
          <p:nvPr userDrawn="1"/>
        </p:nvSpPr>
        <p:spPr>
          <a:xfrm>
            <a:off x="609778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4" name="ColumnHeader">
            <a:extLst>
              <a:ext uri="{FF2B5EF4-FFF2-40B4-BE49-F238E27FC236}">
                <a16:creationId xmlns:a16="http://schemas.microsoft.com/office/drawing/2014/main" id="{582329B8-463A-4805-B705-F14B4A132954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674480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43CF3D22-175B-41BB-BCDD-8D30226953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778" y="1534967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4" name="Chart Placeholder 13">
            <a:extLst>
              <a:ext uri="{FF2B5EF4-FFF2-40B4-BE49-F238E27FC236}">
                <a16:creationId xmlns:a16="http://schemas.microsoft.com/office/drawing/2014/main" id="{49C146DF-9681-4E62-B0AA-49A8ACABE84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09F0B34-0418-4F93-BC6B-034383AD163F}"/>
              </a:ext>
            </a:extLst>
          </p:cNvPr>
          <p:cNvSpPr/>
          <p:nvPr userDrawn="1"/>
        </p:nvSpPr>
        <p:spPr>
          <a:xfrm>
            <a:off x="6577165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6" name="ColumnHeader">
            <a:extLst>
              <a:ext uri="{FF2B5EF4-FFF2-40B4-BE49-F238E27FC236}">
                <a16:creationId xmlns:a16="http://schemas.microsoft.com/office/drawing/2014/main" id="{D98EA85C-7DFF-4419-B97D-94403475615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577165" y="1632539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CFF439D7-19AF-4E7F-9BE3-AB43C62B52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77165" y="1551748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8" name="Chart Placeholder 13">
            <a:extLst>
              <a:ext uri="{FF2B5EF4-FFF2-40B4-BE49-F238E27FC236}">
                <a16:creationId xmlns:a16="http://schemas.microsoft.com/office/drawing/2014/main" id="{FDD8475E-F3FB-4F57-95A6-166A75B04E22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688061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354877798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s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7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2C5904AE-7178-47CC-9B57-DAAB0FEE820A}"/>
              </a:ext>
            </a:extLst>
          </p:cNvPr>
          <p:cNvSpPr/>
          <p:nvPr userDrawn="1"/>
        </p:nvSpPr>
        <p:spPr>
          <a:xfrm>
            <a:off x="609778" y="2301961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3550B5E-6CA1-4DF9-B6CF-A320B87EE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4DD819C-92DA-49C0-8DEF-2C27B6637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165" y="1819275"/>
            <a:ext cx="5005599" cy="3985988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3" name="ColumnHeader">
            <a:extLst>
              <a:ext uri="{FF2B5EF4-FFF2-40B4-BE49-F238E27FC236}">
                <a16:creationId xmlns:a16="http://schemas.microsoft.com/office/drawing/2014/main" id="{4440DCFD-0085-468E-81A6-DA59EF3FD52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951318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41D9FB97-33B2-4393-8ED1-706963955F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778" y="1870526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Chart Placeholder 13">
            <a:extLst>
              <a:ext uri="{FF2B5EF4-FFF2-40B4-BE49-F238E27FC236}">
                <a16:creationId xmlns:a16="http://schemas.microsoft.com/office/drawing/2014/main" id="{7B517CD6-AA66-4297-A968-585491329067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396761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33E3A3-F1E2-403D-A748-447596BB0FCE}"/>
              </a:ext>
            </a:extLst>
          </p:cNvPr>
          <p:cNvSpPr/>
          <p:nvPr userDrawn="1"/>
        </p:nvSpPr>
        <p:spPr>
          <a:xfrm>
            <a:off x="609778" y="4462199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9" name="ColumnHeader">
            <a:extLst>
              <a:ext uri="{FF2B5EF4-FFF2-40B4-BE49-F238E27FC236}">
                <a16:creationId xmlns:a16="http://schemas.microsoft.com/office/drawing/2014/main" id="{8F27F4CF-7BFA-4C23-88C7-9B8E4CF42C9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4111684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DD803048-9553-43A6-A6EC-E4F19388EF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778" y="4030894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Chart Placeholder 13">
            <a:extLst>
              <a:ext uri="{FF2B5EF4-FFF2-40B4-BE49-F238E27FC236}">
                <a16:creationId xmlns:a16="http://schemas.microsoft.com/office/drawing/2014/main" id="{0F66F093-971F-4639-A65C-5989CF5A7A8B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720675" y="4556999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14678903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9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F5357F6F-A53A-4F37-B873-75EDE1249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70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Table Placeholder 13">
            <a:extLst>
              <a:ext uri="{FF2B5EF4-FFF2-40B4-BE49-F238E27FC236}">
                <a16:creationId xmlns:a16="http://schemas.microsoft.com/office/drawing/2014/main" id="{EC9A99E5-FC1F-47ED-8B6B-DD60AD71DE1F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609600" y="1819279"/>
            <a:ext cx="10972800" cy="394144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tableau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156852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23976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theme" Target="../theme/theme1.xml"/><Relationship Id="rId19" Type="http://schemas.openxmlformats.org/officeDocument/2006/relationships/image" Target="../media/image6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2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337" name="think-cell Slide" r:id="rId13" imgW="270" imgH="270" progId="TCLayout.ActiveDocument.1">
                  <p:embed/>
                </p:oleObj>
              </mc:Choice>
              <mc:Fallback>
                <p:oleObj name="think-cell Slide" r:id="rId1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1819275"/>
            <a:ext cx="10972800" cy="4191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7" name="Picture 3" descr="C:\Users\zineb_glila\Desktop\Clients en cours\ADEME\Cover5-gris.jpg"/>
          <p:cNvPicPr>
            <a:picLocks noChangeAspect="1" noChangeArrowheads="1"/>
          </p:cNvPicPr>
          <p:nvPr/>
        </p:nvPicPr>
        <p:blipFill>
          <a:blip r:embed="rId15" cstate="print">
            <a:lum bright="10000"/>
          </a:blip>
          <a:srcRect b="82222"/>
          <a:stretch>
            <a:fillRect/>
          </a:stretch>
        </p:blipFill>
        <p:spPr bwMode="auto">
          <a:xfrm>
            <a:off x="0" y="0"/>
            <a:ext cx="12192000" cy="12192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09600" y="274768"/>
            <a:ext cx="10972800" cy="77009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A551853-6517-4A2E-B92B-9A9BE102476B}"/>
              </a:ext>
            </a:extLst>
          </p:cNvPr>
          <p:cNvPicPr/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594" y="6370462"/>
            <a:ext cx="725040" cy="365098"/>
          </a:xfrm>
          <a:prstGeom prst="rect">
            <a:avLst/>
          </a:prstGeom>
        </p:spPr>
      </p:pic>
      <p:sp>
        <p:nvSpPr>
          <p:cNvPr id="14" name="TextBox 14">
            <a:extLst>
              <a:ext uri="{FF2B5EF4-FFF2-40B4-BE49-F238E27FC236}">
                <a16:creationId xmlns:a16="http://schemas.microsoft.com/office/drawing/2014/main" id="{3DACF840-99C5-46B4-BBE2-7F5B5AAADD5B}"/>
              </a:ext>
            </a:extLst>
          </p:cNvPr>
          <p:cNvSpPr txBox="1"/>
          <p:nvPr userDrawn="1"/>
        </p:nvSpPr>
        <p:spPr bwMode="gray">
          <a:xfrm>
            <a:off x="2352864" y="6503491"/>
            <a:ext cx="80631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800" dirty="0">
                <a:solidFill>
                  <a:schemeClr val="tx1"/>
                </a:solidFill>
              </a:rPr>
              <a:t>Présentation</a:t>
            </a:r>
            <a:r>
              <a:rPr lang="fr-FR" sz="800" baseline="0" dirty="0">
                <a:solidFill>
                  <a:schemeClr val="tx1"/>
                </a:solidFill>
              </a:rPr>
              <a:t> projet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535ECA79-F394-48ED-861B-FE14FE6F1DAD}"/>
              </a:ext>
            </a:extLst>
          </p:cNvPr>
          <p:cNvSpPr txBox="1"/>
          <p:nvPr userDrawn="1"/>
        </p:nvSpPr>
        <p:spPr bwMode="gray">
          <a:xfrm>
            <a:off x="293926" y="6508931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/>
            <a:endParaRPr lang="fr-FR" sz="800" dirty="0">
              <a:solidFill>
                <a:prstClr val="white"/>
              </a:solidFill>
            </a:endParaRPr>
          </a:p>
        </p:txBody>
      </p:sp>
      <p:sp>
        <p:nvSpPr>
          <p:cNvPr id="18" name="Espace réservé du numéro de diapositive 6">
            <a:extLst>
              <a:ext uri="{FF2B5EF4-FFF2-40B4-BE49-F238E27FC236}">
                <a16:creationId xmlns:a16="http://schemas.microsoft.com/office/drawing/2014/main" id="{9D318767-CE1B-47D4-A69E-ECD55C753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75629" y="6370462"/>
            <a:ext cx="714828" cy="365125"/>
          </a:xfrm>
          <a:prstGeom prst="rect">
            <a:avLst/>
          </a:prstGeom>
        </p:spPr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244CB3A8-5153-4FB2-ABEA-09C88D3F0D51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26" y="6318078"/>
            <a:ext cx="518634" cy="469892"/>
          </a:xfrm>
          <a:prstGeom prst="rect">
            <a:avLst/>
          </a:prstGeom>
        </p:spPr>
      </p:pic>
      <p:pic>
        <p:nvPicPr>
          <p:cNvPr id="21" name="Graphique 20">
            <a:extLst>
              <a:ext uri="{FF2B5EF4-FFF2-40B4-BE49-F238E27FC236}">
                <a16:creationId xmlns:a16="http://schemas.microsoft.com/office/drawing/2014/main" id="{E4BBCEA9-8EBD-436E-8D71-20CFF5618DA8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017960" y="6318078"/>
            <a:ext cx="412059" cy="469892"/>
          </a:xfrm>
          <a:prstGeom prst="rect">
            <a:avLst/>
          </a:prstGeom>
        </p:spPr>
      </p:pic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75CCD92F-FE4B-482C-97B7-F3C43D599ED4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45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4" r:id="rId6"/>
    <p:sldLayoutId id="2147484145" r:id="rId7"/>
    <p:sldLayoutId id="2147484146" r:id="rId8"/>
    <p:sldLayoutId id="2147484147" r:id="rId9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300"/>
        </a:spcAft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28575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 2" pitchFamily="18" charset="2"/>
        <a:buChar char="¡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32400" indent="-23040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200" indent="-1800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2065695"/>
            <a:ext cx="3520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3600" b="1" dirty="0"/>
              <a:t>Nom du projet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4582926" y="6006923"/>
            <a:ext cx="41210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0000"/>
                </a:solidFill>
              </a:rPr>
              <a:t>Document confidentiel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9334245" y="5883813"/>
            <a:ext cx="25333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r-FR" sz="1600" b="1" dirty="0"/>
              <a:t>Date de présentation : JJ/MM/AAAA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3302026"/>
            <a:ext cx="67808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/>
              <a:t>Sous-titre du projet </a:t>
            </a:r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334789" y="410029"/>
            <a:ext cx="8796510" cy="488950"/>
          </a:xfrm>
        </p:spPr>
        <p:txBody>
          <a:bodyPr/>
          <a:lstStyle/>
          <a:p>
            <a:r>
              <a:rPr lang="fr-FR" sz="2400" dirty="0"/>
              <a:t>Présentation de pré-dépôt  </a:t>
            </a:r>
          </a:p>
        </p:txBody>
      </p:sp>
      <p:sp>
        <p:nvSpPr>
          <p:cNvPr id="7" name="Sous-titre 6"/>
          <p:cNvSpPr>
            <a:spLocks noGrp="1"/>
          </p:cNvSpPr>
          <p:nvPr>
            <p:ph type="subTitle" idx="4294967295"/>
          </p:nvPr>
        </p:nvSpPr>
        <p:spPr>
          <a:xfrm>
            <a:off x="334789" y="899102"/>
            <a:ext cx="8796510" cy="390525"/>
          </a:xfrm>
        </p:spPr>
        <p:txBody>
          <a:bodyPr/>
          <a:lstStyle/>
          <a:p>
            <a:r>
              <a:rPr lang="fr-FR" b="1" dirty="0"/>
              <a:t>Stratégie :  </a:t>
            </a:r>
            <a:r>
              <a:rPr lang="fr-FR" b="1" dirty="0">
                <a:highlight>
                  <a:srgbClr val="FFFF00"/>
                </a:highlight>
              </a:rPr>
              <a:t>XXX</a:t>
            </a:r>
          </a:p>
          <a:p>
            <a:r>
              <a:rPr lang="fr-FR" b="1" dirty="0"/>
              <a:t>Appel à Projet : </a:t>
            </a:r>
            <a:r>
              <a:rPr lang="fr-FR" b="1" dirty="0">
                <a:highlight>
                  <a:srgbClr val="FFFF00"/>
                </a:highlight>
              </a:rPr>
              <a:t>XXX</a:t>
            </a:r>
            <a:endParaRPr lang="fr-FR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8098917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6. Budget global du projet</a:t>
            </a:r>
            <a:br>
              <a:rPr lang="fr-FR" dirty="0"/>
            </a:br>
            <a:r>
              <a:rPr lang="fr-FR" b="0" dirty="0"/>
              <a:t>(cf. Annexe 4) 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56679"/>
              </p:ext>
            </p:extLst>
          </p:nvPr>
        </p:nvGraphicFramePr>
        <p:xfrm>
          <a:off x="1638299" y="2061136"/>
          <a:ext cx="8724901" cy="33654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7906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effectLst/>
                        </a:rPr>
                        <a:t>Partenaires </a:t>
                      </a:r>
                      <a:br>
                        <a:rPr lang="fr-FR" sz="1050" u="none" strike="noStrike" kern="1200" dirty="0">
                          <a:effectLst/>
                        </a:rPr>
                      </a:br>
                      <a:r>
                        <a:rPr lang="fr-FR" sz="1050" u="none" strike="noStrike" kern="1200" dirty="0">
                          <a:effectLst/>
                        </a:rPr>
                        <a:t> (5 max)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Dont Frais</a:t>
                      </a:r>
                      <a:r>
                        <a:rPr lang="fr-FR" sz="105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personnels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Sous-traitance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Investissement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Commentaires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531659" y="1600201"/>
            <a:ext cx="5831540" cy="2958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ysClr val="windowText" lastClr="000000"/>
                </a:solidFill>
                <a:latin typeface="Gill Sans MT" pitchFamily="34" charset="0"/>
              </a:rPr>
              <a:t>A titre informatif</a:t>
            </a:r>
          </a:p>
        </p:txBody>
      </p:sp>
    </p:spTree>
    <p:extLst>
      <p:ext uri="{BB962C8B-B14F-4D97-AF65-F5344CB8AC3E}">
        <p14:creationId xmlns:p14="http://schemas.microsoft.com/office/powerpoint/2010/main" val="326311417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7. Marché(s)</a:t>
            </a:r>
            <a:r>
              <a:rPr lang="fr-FR" baseline="0" dirty="0"/>
              <a:t> visé(s)</a:t>
            </a:r>
            <a:br>
              <a:rPr lang="fr-FR" baseline="0" dirty="0"/>
            </a:br>
            <a:r>
              <a:rPr lang="fr-FR" b="0" dirty="0"/>
              <a:t>(cf. Annexe 3b et 6)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4686301" y="1819276"/>
            <a:ext cx="5867400" cy="2506239"/>
          </a:xfrm>
          <a:prstGeom prst="wedgeRectCallout">
            <a:avLst>
              <a:gd name="adj1" fmla="val -62107"/>
              <a:gd name="adj2" fmla="val -1030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Marché(s) visé(s)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des lieux du(es) marché(s) visé(s) (national, européens, internationaux)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Taille par segment de marchés visés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Typologie des clients et besoins identifiés (qualitatif/quantitatif)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Prix de vente du produit et benchmark de la concurrence, sensibilité du prix selon paramètres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Canaux de distribution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Enjeux réglementaires (ICPE, autorisations de mise sur le marché,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898120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8. Modèle économique</a:t>
            </a:r>
            <a:br>
              <a:rPr lang="fr-FR" dirty="0"/>
            </a:br>
            <a:r>
              <a:rPr lang="fr-FR" b="0" dirty="0"/>
              <a:t>(cf. Annexe 3b)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4669972" y="1819276"/>
            <a:ext cx="5883729" cy="2384425"/>
          </a:xfrm>
          <a:prstGeom prst="wedgeRectCallout">
            <a:avLst>
              <a:gd name="adj1" fmla="val -60132"/>
              <a:gd name="adj2" fmla="val -1196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Modèle économique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/>
              <a:t>Coûts </a:t>
            </a:r>
            <a:r>
              <a:rPr lang="fr-FR" b="0" i="1" dirty="0"/>
              <a:t>de production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TCO (Coût Total de Possession) de la solution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Stratégie de développement / de commercialisation / d’industrialisation / de propriété intellectuelle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Garantie et services annexes proposés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Facteurs compétitifs face aux concurrents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Graphe de rentabilité du projet (flux financiers, marge, impact cours,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52133872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9. Impacts emploi et économiques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28335391"/>
              </p:ext>
            </p:extLst>
          </p:nvPr>
        </p:nvGraphicFramePr>
        <p:xfrm>
          <a:off x="1638302" y="1431637"/>
          <a:ext cx="9239827" cy="4775199"/>
        </p:xfrm>
        <a:graphic>
          <a:graphicData uri="http://schemas.openxmlformats.org/drawingml/2006/table">
            <a:tbl>
              <a:tblPr/>
              <a:tblGrid>
                <a:gridCol w="1753075">
                  <a:extLst>
                    <a:ext uri="{9D8B030D-6E8A-4147-A177-3AD203B41FA5}">
                      <a16:colId xmlns:a16="http://schemas.microsoft.com/office/drawing/2014/main" val="285175155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8648254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950211767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2852040055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599104622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227503757"/>
                    </a:ext>
                  </a:extLst>
                </a:gridCol>
                <a:gridCol w="1077578">
                  <a:extLst>
                    <a:ext uri="{9D8B030D-6E8A-4147-A177-3AD203B41FA5}">
                      <a16:colId xmlns:a16="http://schemas.microsoft.com/office/drawing/2014/main" val="2005536837"/>
                    </a:ext>
                  </a:extLst>
                </a:gridCol>
                <a:gridCol w="538789">
                  <a:extLst>
                    <a:ext uri="{9D8B030D-6E8A-4147-A177-3AD203B41FA5}">
                      <a16:colId xmlns:a16="http://schemas.microsoft.com/office/drawing/2014/main" val="50069715"/>
                    </a:ext>
                  </a:extLst>
                </a:gridCol>
              </a:tblGrid>
              <a:tr h="267432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dupliquer par partenaire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564362"/>
                  </a:ext>
                </a:extLst>
              </a:tr>
              <a:tr h="61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Impact prévisionnel du projet, post-projet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1 après le 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552662"/>
                  </a:ext>
                </a:extLst>
              </a:tr>
              <a:tr h="4731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économiques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767910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(Chiffre d’affaires direct généré par le projet </a:t>
                      </a:r>
                      <a:r>
                        <a:rPr lang="fr-FR" sz="700" b="1" i="1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annuel</a:t>
                      </a:r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k€ 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FF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20832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Explications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(description des unités d'œuvres générant le CA)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825535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Types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d'unités d'œuvre générant le CA**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460231"/>
                  </a:ext>
                </a:extLst>
              </a:tr>
              <a:tr h="23657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685617"/>
                  </a:ext>
                </a:extLst>
              </a:tr>
              <a:tr h="10491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(Nombre emplois </a:t>
                      </a:r>
                      <a:r>
                        <a:rPr lang="fr-FR" sz="700" b="1" i="1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directs mobilisés</a:t>
                      </a:r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annuellement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pour l'activité d'exploitation du projet, qu'ils soient créés et/ou maintenus</a:t>
                      </a: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fr-FR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51056"/>
                  </a:ext>
                </a:extLst>
              </a:tr>
              <a:tr h="52715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dont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emplois nouvellement créés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526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10757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10. Impacts environnementaux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1638300" y="1819275"/>
            <a:ext cx="9070731" cy="466191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1727507" y="2060029"/>
            <a:ext cx="8596309" cy="4149852"/>
          </a:xfrm>
          <a:prstGeom prst="wedgeRectCallout">
            <a:avLst>
              <a:gd name="adj1" fmla="val -60139"/>
              <a:gd name="adj2" fmla="val -37222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Quel est le service rendu par le projet d'un point de vue environnemental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Etude environnementale de type ACV, empreinte carbone ou autres diagnostics déjà réalisés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Objectifs chiffrés en matière de gains environnementaux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Qualification des Externalités / impacts : Climat via la réduction des gaz à effet de serre; Pollution de l'air; Qualité de l'eau; Consommation des ressources; Réduction et recyclage des déchets; Impact énergétique ou bilan énergie-matière; Impact sur la biodiversité; le cas échéant Impact sociétal (acceptabilité, création/maintien emplois &amp; filière)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Solution de référence ? (Solution la plus probable mise en œuvre en l'absence d'innovation, ou Situation actuelle)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Etapes du cycle de vie sur lesquelles la performance environnementale de l’innovation est la plus forte (par rapport à la solution de référence), c’est-à-dire apportant les bénéfices environnementaux les plus importants : Extraction et ou production des ressources / Fabrication de la solution /Distribution de la solution / utilisation de la solution / Elimination, valorisation de la solution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Avez-vous identifié des transferts d’impacts potentiels entre les étapes du cycle de vie ou entre externalités / impacts (Ex. baisse des GES impacts utilisation / hausse des impacts fin de vie (déchets))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85899780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11. Plan de financement du projet</a:t>
            </a:r>
            <a:br>
              <a:rPr lang="fr-FR" dirty="0"/>
            </a:br>
            <a:r>
              <a:rPr lang="fr-FR" dirty="0"/>
              <a:t>(cf. Annexe 3b, 6)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377376" y="1819276"/>
            <a:ext cx="5176325" cy="1550057"/>
          </a:xfrm>
          <a:prstGeom prst="wedgeRectCallout">
            <a:avLst>
              <a:gd name="adj1" fmla="val -61293"/>
              <a:gd name="adj2" fmla="val -6800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Sur la durée du projet  / Post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Levées de fonds et ressources en capitaux propres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Financement bancaire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Capacité d’autofinancement (CAF)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Autres aides publiques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88491035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Notice 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4294967295"/>
          </p:nvPr>
        </p:nvSpPr>
        <p:spPr>
          <a:xfrm>
            <a:off x="1638301" y="1412569"/>
            <a:ext cx="8915399" cy="4363156"/>
          </a:xfrm>
        </p:spPr>
        <p:txBody>
          <a:bodyPr anchor="t"/>
          <a:lstStyle/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Modalités :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porteur doit contacter l’ADEME (via la fonction « contact » sur la page de l’appel à projet) pour organiser une réunion de pré-dépôt, à l’adresse indiquée dans le cahier des charges de l’AAP et transmettre cette présentation (format PPT)</a:t>
            </a:r>
          </a:p>
          <a:p>
            <a:pPr algn="just"/>
            <a:endParaRPr lang="fr-FR" sz="120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Contexte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réunion de pré-dépôt est </a:t>
            </a:r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obligatoire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, dans un délai minimum d’un mois avant le dépôt des pièces complètes du 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plan de cette présentation doit être respecté* . Si des informations sont manquantes au moment de la rédaction de cette annexe, l’indiquer explicitement.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200" b="0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Objectif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Cette présentation doit permettre au porteur d’être orienté et conseillé quant à : 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L’adéquation de sont projet avec les attendus du cahier des charges (chaque page fait référence aux annexes du dossier qui sont concernées)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bonne justification du caractère innovant (Etat de l’art en matière d’innovation vis-à-vis du projet proposé, verrous levés pendant le projet)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clarté de son plan projet : principales activités, livrables, jalons décisionnels; et donner de la visibilité sur la phase post-projet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robustesse de son plan d’affaires : principales projections, sensibilité, </a:t>
            </a:r>
            <a:r>
              <a:rPr lang="fr-FR" sz="1200" b="0" dirty="0" err="1">
                <a:latin typeface="Marianne" panose="02000000000000000000" pitchFamily="50" charset="0"/>
                <a:cs typeface="Calibri" panose="020F0502020204030204" pitchFamily="34" charset="0"/>
              </a:rPr>
              <a:t>etc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Les indicateurs clés de son projet : environnement, emplois, chiffres d’affaires</a:t>
            </a:r>
          </a:p>
          <a:p>
            <a:endParaRPr lang="fr-FR" sz="1200" b="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Les informations fournies sont confidentielles, non engageantes.</a:t>
            </a:r>
          </a:p>
        </p:txBody>
      </p:sp>
      <p:sp>
        <p:nvSpPr>
          <p:cNvPr id="2" name="Rectangle 1"/>
          <p:cNvSpPr/>
          <p:nvPr/>
        </p:nvSpPr>
        <p:spPr>
          <a:xfrm>
            <a:off x="1638301" y="6143432"/>
            <a:ext cx="793042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i="1" dirty="0"/>
              <a:t>* Des annexes peuvent être ajoutées; idéalement, le support final ne doit pas excéder 20 diapositives</a:t>
            </a:r>
          </a:p>
        </p:txBody>
      </p:sp>
    </p:spTree>
    <p:extLst>
      <p:ext uri="{BB962C8B-B14F-4D97-AF65-F5344CB8AC3E}">
        <p14:creationId xmlns:p14="http://schemas.microsoft.com/office/powerpoint/2010/main" val="256977976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9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4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55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9218" name="Object 9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9" y="1589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lumnHeader"/>
          <p:cNvSpPr txBox="1">
            <a:spLocks/>
          </p:cNvSpPr>
          <p:nvPr/>
        </p:nvSpPr>
        <p:spPr bwMode="gray">
          <a:xfrm>
            <a:off x="1638300" y="1409218"/>
            <a:ext cx="2984500" cy="4000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Coordinateur</a:t>
            </a:r>
          </a:p>
        </p:txBody>
      </p:sp>
      <p:sp>
        <p:nvSpPr>
          <p:cNvPr id="9221" name="Titl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altLang="fr-FR" dirty="0"/>
              <a:t>Projet XXX</a:t>
            </a:r>
            <a:br>
              <a:rPr lang="fr-FR" altLang="fr-FR" dirty="0"/>
            </a:br>
            <a:r>
              <a:rPr lang="fr-FR" altLang="fr-FR" dirty="0"/>
              <a:t>AAP visé : XXXXX</a:t>
            </a:r>
            <a:endParaRPr lang="fr-FR" altLang="fr-FR" sz="2000" dirty="0"/>
          </a:p>
        </p:txBody>
      </p:sp>
      <p:sp>
        <p:nvSpPr>
          <p:cNvPr id="4" name="Rectangle 24"/>
          <p:cNvSpPr>
            <a:spLocks/>
          </p:cNvSpPr>
          <p:nvPr/>
        </p:nvSpPr>
        <p:spPr bwMode="auto">
          <a:xfrm>
            <a:off x="4860926" y="1458431"/>
            <a:ext cx="1166813" cy="857250"/>
          </a:xfrm>
          <a:prstGeom prst="rect">
            <a:avLst/>
          </a:prstGeom>
          <a:solidFill>
            <a:srgbClr val="F272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Objectif du projet</a:t>
            </a:r>
          </a:p>
        </p:txBody>
      </p:sp>
      <p:sp>
        <p:nvSpPr>
          <p:cNvPr id="5" name="Rectangle 25"/>
          <p:cNvSpPr>
            <a:spLocks/>
          </p:cNvSpPr>
          <p:nvPr/>
        </p:nvSpPr>
        <p:spPr bwMode="auto">
          <a:xfrm>
            <a:off x="6119813" y="1458431"/>
            <a:ext cx="4432300" cy="857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</a:rPr>
              <a:t> </a:t>
            </a:r>
          </a:p>
        </p:txBody>
      </p:sp>
      <p:sp>
        <p:nvSpPr>
          <p:cNvPr id="6" name="Rectangle 28"/>
          <p:cNvSpPr>
            <a:spLocks/>
          </p:cNvSpPr>
          <p:nvPr/>
        </p:nvSpPr>
        <p:spPr bwMode="auto">
          <a:xfrm>
            <a:off x="4860926" y="3880957"/>
            <a:ext cx="1166813" cy="1903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Solutions</a:t>
            </a:r>
          </a:p>
        </p:txBody>
      </p:sp>
      <p:sp>
        <p:nvSpPr>
          <p:cNvPr id="7" name="Rectangle 29"/>
          <p:cNvSpPr>
            <a:spLocks/>
          </p:cNvSpPr>
          <p:nvPr/>
        </p:nvSpPr>
        <p:spPr bwMode="auto">
          <a:xfrm>
            <a:off x="6119814" y="3880957"/>
            <a:ext cx="4433887" cy="1903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0975" indent="-180975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Solutions développées dans le cadre du projet : ?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Produits commercialisés à l’issue du projet : ?</a:t>
            </a:r>
          </a:p>
        </p:txBody>
      </p:sp>
      <p:sp>
        <p:nvSpPr>
          <p:cNvPr id="8" name="Rectangle 24"/>
          <p:cNvSpPr>
            <a:spLocks/>
          </p:cNvSpPr>
          <p:nvPr/>
        </p:nvSpPr>
        <p:spPr bwMode="auto">
          <a:xfrm>
            <a:off x="4860926" y="2420457"/>
            <a:ext cx="1166813" cy="13557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Eléments</a:t>
            </a:r>
            <a:br>
              <a:rPr lang="fr-FR" altLang="fr-FR" sz="1400" dirty="0">
                <a:latin typeface="+mj-lt"/>
              </a:rPr>
            </a:br>
            <a:r>
              <a:rPr lang="fr-FR" altLang="fr-FR" sz="1400" dirty="0">
                <a:latin typeface="+mj-lt"/>
              </a:rPr>
              <a:t>clés</a:t>
            </a:r>
          </a:p>
        </p:txBody>
      </p:sp>
      <p:sp>
        <p:nvSpPr>
          <p:cNvPr id="9" name="Rectangle 25"/>
          <p:cNvSpPr>
            <a:spLocks/>
          </p:cNvSpPr>
          <p:nvPr/>
        </p:nvSpPr>
        <p:spPr bwMode="auto">
          <a:xfrm>
            <a:off x="6119813" y="2420457"/>
            <a:ext cx="4432300" cy="1355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Coût total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Aide PIA demandée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Durée : XX mois 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Localisation projet : XX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Location industrialisation : XXX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638300" y="3132835"/>
            <a:ext cx="2984500" cy="26520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" lvl="1" defTabSz="914400">
              <a:spcAft>
                <a:spcPts val="300"/>
              </a:spcAft>
              <a:buClr>
                <a:schemeClr val="tx2"/>
              </a:buClr>
              <a:buSzPct val="130000"/>
              <a:defRPr/>
            </a:pPr>
            <a:r>
              <a:rPr lang="fr-FR" sz="1200" i="1" dirty="0">
                <a:solidFill>
                  <a:schemeClr val="tx1"/>
                </a:solidFill>
                <a:latin typeface="+mj-lt"/>
                <a:ea typeface="ＭＳ Ｐゴシック" charset="-128"/>
              </a:rPr>
              <a:t>Supprimer si nécessaire : 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latin typeface="+mj-lt"/>
              <a:ea typeface="ＭＳ Ｐゴシック" charset="-128"/>
            </a:endParaRP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Nom (</a:t>
            </a: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PE/ME/GE - LP</a:t>
            </a: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4" name="ColumnHeader"/>
          <p:cNvSpPr txBox="1">
            <a:spLocks/>
          </p:cNvSpPr>
          <p:nvPr/>
        </p:nvSpPr>
        <p:spPr bwMode="gray">
          <a:xfrm>
            <a:off x="1638300" y="2732724"/>
            <a:ext cx="2984500" cy="40011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Partenaires = demandeurs d’aide 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70240"/>
              </p:ext>
            </p:extLst>
          </p:nvPr>
        </p:nvGraphicFramePr>
        <p:xfrm>
          <a:off x="1646542" y="1852251"/>
          <a:ext cx="2976259" cy="88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259">
                  <a:extLst>
                    <a:ext uri="{9D8B030D-6E8A-4147-A177-3AD203B41FA5}">
                      <a16:colId xmlns:a16="http://schemas.microsoft.com/office/drawing/2014/main" val="1069962608"/>
                    </a:ext>
                  </a:extLst>
                </a:gridCol>
              </a:tblGrid>
              <a:tr h="880532">
                <a:tc>
                  <a:txBody>
                    <a:bodyPr/>
                    <a:lstStyle/>
                    <a:p>
                      <a:pPr marL="228600" lvl="1" indent="-200025" algn="l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130000"/>
                        <a:buFont typeface="Wingdings 2" pitchFamily="18" charset="2"/>
                        <a:buChar char="¡"/>
                        <a:defRPr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j-lt"/>
                          <a:ea typeface="ＭＳ Ｐゴシック" charset="-128"/>
                          <a:cs typeface="+mn-cs"/>
                        </a:rPr>
                        <a:t>Nom (PE/ME/GE - LP)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1748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638301" y="5976456"/>
            <a:ext cx="8913813" cy="348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Gill Sans MT" pitchFamily="34" charset="0"/>
              </a:rPr>
              <a:t>Date de dépôt visée : JJ/MM/AAAA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53974" y="117739"/>
            <a:ext cx="4460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200" dirty="0">
                <a:ea typeface="ＭＳ Ｐゴシック" charset="-128"/>
              </a:rPr>
              <a:t>PE/ME/GE au sens des textes réglementaires et communautaires EU</a:t>
            </a:r>
          </a:p>
          <a:p>
            <a:pPr algn="r"/>
            <a:r>
              <a:rPr lang="fr-FR" sz="1200" dirty="0">
                <a:ea typeface="ＭＳ Ｐゴシック" charset="-128"/>
              </a:rPr>
              <a:t>LP : Laboratoire public</a:t>
            </a:r>
          </a:p>
        </p:txBody>
      </p:sp>
    </p:spTree>
    <p:extLst>
      <p:ext uri="{BB962C8B-B14F-4D97-AF65-F5344CB8AC3E}">
        <p14:creationId xmlns:p14="http://schemas.microsoft.com/office/powerpoint/2010/main" val="71060116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1. Contexte et enjeux du projet</a:t>
            </a:r>
            <a:br>
              <a:rPr lang="fr-FR" dirty="0"/>
            </a:br>
            <a:r>
              <a:rPr lang="fr-FR" b="0" dirty="0"/>
              <a:t>(cf. Annexe 3a)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77376" y="1819275"/>
            <a:ext cx="5176325" cy="1979002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Quels enjeux technologiques, stratégiques, socio environnementaux sont associés au projet ? (</a:t>
            </a:r>
            <a:r>
              <a:rPr lang="fr-FR" b="0" i="1" dirty="0" err="1"/>
              <a:t>quali</a:t>
            </a:r>
            <a:r>
              <a:rPr lang="fr-FR" b="0" i="1" dirty="0"/>
              <a:t> / quanti)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Y a –t-il eu des phases préliminaires au projet (financements et résultats déjà obtenus/en cours) ?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Contexte réglementaire : Quelles contraintes à résoudre ? Quelles autorisations attendues / à lever ? </a:t>
            </a:r>
          </a:p>
          <a:p>
            <a:pPr marL="88900"/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59435136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2. Etat de l’art et verrous à lever 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045572" y="1819276"/>
            <a:ext cx="5536069" cy="3018731"/>
          </a:xfrm>
          <a:prstGeom prst="wedgeRectCallout">
            <a:avLst>
              <a:gd name="adj1" fmla="val -64219"/>
              <a:gd name="adj2" fmla="val -847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 l’art académique et scientifique :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Bibliographie et/ou brevets déposés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Principaux procédés concurrents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Benchmark des projets existants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i="1" u="sng" dirty="0"/>
              <a:t>Limites de l’état de l’art et verrous (technique, organisationnel, économique, </a:t>
            </a:r>
            <a:r>
              <a:rPr lang="fr-FR" i="1" u="sng" dirty="0" err="1"/>
              <a:t>etc</a:t>
            </a:r>
            <a:r>
              <a:rPr lang="fr-FR" i="1" u="sng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 projet innovant : Caractère innovant du projet à préciser: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Caractérisation et type d’innovation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TRL en début et fin de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 projet d’industrialisation :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Intégration du projet au sein de la région à minima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04571008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3. Solution ou service développé </a:t>
            </a:r>
            <a:br>
              <a:rPr lang="fr-FR" dirty="0"/>
            </a:br>
            <a:r>
              <a:rPr lang="fr-FR" b="0" dirty="0"/>
              <a:t>(cf. Annexe 3a et 3b)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5452606" y="1544507"/>
            <a:ext cx="5101094" cy="5038725"/>
          </a:xfrm>
          <a:prstGeom prst="wedgeRectCallout">
            <a:avLst>
              <a:gd name="adj1" fmla="val -62700"/>
              <a:gd name="adj2" fmla="val -759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Description et caractéristiques principales du projet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Chaîne de valeur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Schéma de principe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Echelle du démonstrateur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Organisation (Société de projet créée ? 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Gisement, fournisseur et contrat d’approvisionnement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Contrat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Site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Volume produit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Avantages, limites et facteurs compétitifs face aux concurrents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Localisation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 projet d’industrialisation :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Unité d’œuvre en sortie de projet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Typologie des ressources (bois ou autres </a:t>
            </a:r>
            <a:r>
              <a:rPr lang="fr-FR" i="1" dirty="0" err="1"/>
              <a:t>géosourcés</a:t>
            </a:r>
            <a:r>
              <a:rPr lang="fr-FR" i="1" dirty="0"/>
              <a:t>, bois recyclés, feuillus, résineux…)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Niveau de contractualisation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Plan d’approvisionnement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Certification durable envisagée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406473123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4. Organisation du projet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63308" y="1819276"/>
            <a:ext cx="5190392" cy="2130425"/>
          </a:xfrm>
          <a:prstGeom prst="wedgeRectCallout">
            <a:avLst>
              <a:gd name="adj1" fmla="val -61559"/>
              <a:gd name="adj2" fmla="val -924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 projet :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Durée du projet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Description des principaux lots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Planning/GANTT avec les entreprises responsables des lots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Jalons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Livrables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Post projet : quelles perspectives ? </a:t>
            </a:r>
          </a:p>
        </p:txBody>
      </p:sp>
    </p:spTree>
    <p:extLst>
      <p:ext uri="{BB962C8B-B14F-4D97-AF65-F5344CB8AC3E}">
        <p14:creationId xmlns:p14="http://schemas.microsoft.com/office/powerpoint/2010/main" val="172664125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5. Partenariat (1/2)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053818" y="1809954"/>
            <a:ext cx="5499882" cy="1833433"/>
          </a:xfrm>
          <a:prstGeom prst="wedgeRectCallout">
            <a:avLst>
              <a:gd name="adj1" fmla="val -64413"/>
              <a:gd name="adj2" fmla="val -770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Activités de chacun des partenaires (projets de type </a:t>
            </a:r>
            <a:r>
              <a:rPr lang="fr-FR" b="0" i="1" dirty="0" err="1"/>
              <a:t>monopartenaire</a:t>
            </a:r>
            <a:r>
              <a:rPr lang="fr-FR" b="0" i="1" dirty="0"/>
              <a:t> ou collaboratif avec 5 partenaires financés maximum)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Gouvernance et accords de consortium pressentis (liens entre les sociétés d’investissement, l’actionnariat, les sociétés d’exploitation, </a:t>
            </a:r>
            <a:r>
              <a:rPr lang="fr-FR" b="0" i="1" dirty="0" err="1"/>
              <a:t>etc</a:t>
            </a:r>
            <a:r>
              <a:rPr lang="fr-FR" b="0" i="1" dirty="0"/>
              <a:t> …)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Pertinence et apports dans le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Sous-traitance pressentie : entreprise, tâches, rôle dans le projet …</a:t>
            </a:r>
          </a:p>
        </p:txBody>
      </p:sp>
    </p:spTree>
    <p:extLst>
      <p:ext uri="{BB962C8B-B14F-4D97-AF65-F5344CB8AC3E}">
        <p14:creationId xmlns:p14="http://schemas.microsoft.com/office/powerpoint/2010/main" val="40888657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5. Partenariat (2/2)</a:t>
            </a:r>
            <a:br>
              <a:rPr lang="fr-FR" dirty="0"/>
            </a:br>
            <a:r>
              <a:rPr lang="fr-FR" b="0" dirty="0"/>
              <a:t>(cf. Annexe 3a et 3b) 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58812"/>
              </p:ext>
            </p:extLst>
          </p:nvPr>
        </p:nvGraphicFramePr>
        <p:xfrm>
          <a:off x="1638299" y="1447801"/>
          <a:ext cx="8724901" cy="47906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16564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Coordonnateur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Partenaire 1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2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3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4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Nationalité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Statut juridique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(préciser année)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Chiffre d’affaire (préciser année)</a:t>
                      </a:r>
                      <a:endParaRPr lang="fr-FR" sz="1400" dirty="0">
                        <a:effectLst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Total</a:t>
                      </a:r>
                      <a:r>
                        <a:rPr lang="fr-FR" sz="1100" baseline="0" dirty="0">
                          <a:effectLst/>
                        </a:rPr>
                        <a:t> bilan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82675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Capitaux propres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06999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SIRET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131498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L’entreprise est-elle une filiale d’une autre entreprise ?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1160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21936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Chiffre d’affaire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40239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418551"/>
                  </a:ext>
                </a:extLst>
              </a:tr>
            </a:tbl>
          </a:graphicData>
        </a:graphic>
      </p:graphicFrame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569858" y="329616"/>
            <a:ext cx="4983842" cy="555756"/>
          </a:xfrm>
          <a:prstGeom prst="wedgeRectCallout">
            <a:avLst>
              <a:gd name="adj1" fmla="val -21603"/>
              <a:gd name="adj2" fmla="val 14376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Ajuster les colonnes selon le profil du projet, de </a:t>
            </a:r>
            <a:r>
              <a:rPr lang="fr-FR" b="0" i="1" dirty="0" err="1"/>
              <a:t>monopartenaire</a:t>
            </a:r>
            <a:r>
              <a:rPr lang="fr-FR" b="0" i="1" dirty="0"/>
              <a:t> à 5 partenaires financés (dont le coordonnateur) </a:t>
            </a:r>
          </a:p>
        </p:txBody>
      </p:sp>
    </p:spTree>
    <p:extLst>
      <p:ext uri="{BB962C8B-B14F-4D97-AF65-F5344CB8AC3E}">
        <p14:creationId xmlns:p14="http://schemas.microsoft.com/office/powerpoint/2010/main" val="524006569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6_Default Theme">
  <a:themeElements>
    <a:clrScheme name="Custom 19">
      <a:dk1>
        <a:srgbClr val="404040"/>
      </a:dk1>
      <a:lt1>
        <a:sysClr val="window" lastClr="FFFFFF"/>
      </a:lt1>
      <a:dk2>
        <a:srgbClr val="EF4333"/>
      </a:dk2>
      <a:lt2>
        <a:srgbClr val="BFBFBF"/>
      </a:lt2>
      <a:accent1>
        <a:srgbClr val="175F8B"/>
      </a:accent1>
      <a:accent2>
        <a:srgbClr val="1F81BF"/>
      </a:accent2>
      <a:accent3>
        <a:srgbClr val="4C9CD8"/>
      </a:accent3>
      <a:accent4>
        <a:srgbClr val="96CCEE"/>
      </a:accent4>
      <a:accent5>
        <a:srgbClr val="D9D9D9"/>
      </a:accent5>
      <a:accent6>
        <a:srgbClr val="6C6C6C"/>
      </a:accent6>
      <a:hlink>
        <a:srgbClr val="0000FF"/>
      </a:hlink>
      <a:folHlink>
        <a:srgbClr val="800080"/>
      </a:folHlink>
    </a:clrScheme>
    <a:fontScheme name="ADEME Fonts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F4333"/>
        </a:solidFill>
        <a:ln>
          <a:noFill/>
        </a:ln>
      </a:spPr>
      <a:bodyPr rtlCol="0" anchor="ctr"/>
      <a:lstStyle>
        <a:defPPr algn="ctr">
          <a:defRPr sz="1600" dirty="0" smtClean="0">
            <a:latin typeface="Gill Sans MT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18390</TotalTime>
  <Words>1680</Words>
  <Application>Microsoft Office PowerPoint</Application>
  <PresentationFormat>Grand écran</PresentationFormat>
  <Paragraphs>219</Paragraphs>
  <Slides>15</Slides>
  <Notes>4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4" baseType="lpstr">
      <vt:lpstr>Arial</vt:lpstr>
      <vt:lpstr>Arial1</vt:lpstr>
      <vt:lpstr>Calibri</vt:lpstr>
      <vt:lpstr>Gill Sans MT</vt:lpstr>
      <vt:lpstr>Marianne</vt:lpstr>
      <vt:lpstr>Wingdings</vt:lpstr>
      <vt:lpstr>Wingdings 2</vt:lpstr>
      <vt:lpstr>16_Default Theme</vt:lpstr>
      <vt:lpstr>think-cell Slide</vt:lpstr>
      <vt:lpstr>Présentation de pré-dépôt  </vt:lpstr>
      <vt:lpstr>Notice  </vt:lpstr>
      <vt:lpstr>Projet XXX AAP visé : XXXXX</vt:lpstr>
      <vt:lpstr>1. Contexte et enjeux du projet (cf. Annexe 3a) </vt:lpstr>
      <vt:lpstr>2. Etat de l’art et verrous à lever  (cf. Annexe 3a) </vt:lpstr>
      <vt:lpstr>3. Solution ou service développé  (cf. Annexe 3a et 3b)  </vt:lpstr>
      <vt:lpstr>4. Organisation du projet (cf. Annexe 3a) </vt:lpstr>
      <vt:lpstr>5. Partenariat (1/2) (cf. Annexe 3a) </vt:lpstr>
      <vt:lpstr>5. Partenariat (2/2) (cf. Annexe 3a et 3b) </vt:lpstr>
      <vt:lpstr>6. Budget global du projet (cf. Annexe 4) </vt:lpstr>
      <vt:lpstr>7. Marché(s) visé(s) (cf. Annexe 3b et 6) </vt:lpstr>
      <vt:lpstr>8. Modèle économique (cf. Annexe 3b) </vt:lpstr>
      <vt:lpstr>9. Impacts emploi et économiques (cf. Annexe 5) </vt:lpstr>
      <vt:lpstr>10. Impacts environnementaux (cf. Annexe 5) </vt:lpstr>
      <vt:lpstr>11. Plan de financement du projet (cf. Annexe 3b, 6) </vt:lpstr>
    </vt:vector>
  </TitlesOfParts>
  <Company>ADEME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</dc:title>
  <dc:creator>Mathieu BRANDIBAT</dc:creator>
  <cp:lastModifiedBy>SENTIS Valentine</cp:lastModifiedBy>
  <cp:revision>823</cp:revision>
  <cp:lastPrinted>2017-04-19T15:45:38Z</cp:lastPrinted>
  <dcterms:created xsi:type="dcterms:W3CDTF">2015-06-10T16:17:23Z</dcterms:created>
  <dcterms:modified xsi:type="dcterms:W3CDTF">2022-04-20T12:57:05Z</dcterms:modified>
</cp:coreProperties>
</file>