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 Renaud" initials="MR" lastIdx="1" clrIdx="0">
    <p:extLst>
      <p:ext uri="{19B8F6BF-5375-455C-9EA6-DF929625EA0E}">
        <p15:presenceInfo xmlns:p15="http://schemas.microsoft.com/office/powerpoint/2012/main" userId="S-1-5-21-3163637644-1603862540-193579974-130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4C"/>
    <a:srgbClr val="5770BE"/>
    <a:srgbClr val="252173"/>
    <a:srgbClr val="2F4F7F"/>
    <a:srgbClr val="373C77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16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37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43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5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5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15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5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19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49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4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81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56AE3-D0F0-49BB-9562-C9DED90D1424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30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laire.barais@adem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11031" y="9710544"/>
            <a:ext cx="53447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00" i="1" dirty="0">
                <a:solidFill>
                  <a:srgbClr val="FF6F4C"/>
                </a:solidFill>
              </a:rPr>
              <a:t>L’ADEME Bretagne accompagne vos projets de développement des ENR– Appel à projets 2021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695" y="102772"/>
            <a:ext cx="1435586" cy="83958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70298" y="1115886"/>
            <a:ext cx="6260682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6F4C"/>
                </a:solidFill>
              </a:rPr>
              <a:t>Contrat de développement des ENR</a:t>
            </a:r>
          </a:p>
          <a:p>
            <a:pPr algn="ctr"/>
            <a:r>
              <a:rPr lang="fr-FR" dirty="0">
                <a:solidFill>
                  <a:srgbClr val="FF6F4C"/>
                </a:solidFill>
              </a:rPr>
              <a:t>L’ADEME Bretagne vous propose un partenariat incitatif pour le développement des ENR thermiques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18427" y="2776901"/>
            <a:ext cx="6655797" cy="36988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5770BE"/>
                </a:solidFill>
                <a:effectLst/>
                <a:uLnTx/>
                <a:uFillTx/>
              </a:rPr>
              <a:t>Qu’est-ce qu’un contrat de développement territorial des ENR thermiques? </a:t>
            </a:r>
          </a:p>
        </p:txBody>
      </p:sp>
      <p:grpSp>
        <p:nvGrpSpPr>
          <p:cNvPr id="19" name="Groupe 18"/>
          <p:cNvGrpSpPr/>
          <p:nvPr/>
        </p:nvGrpSpPr>
        <p:grpSpPr>
          <a:xfrm>
            <a:off x="106948" y="3147665"/>
            <a:ext cx="3239377" cy="1919953"/>
            <a:chOff x="106952" y="2797440"/>
            <a:chExt cx="3239377" cy="1919953"/>
          </a:xfrm>
        </p:grpSpPr>
        <p:sp>
          <p:nvSpPr>
            <p:cNvPr id="24" name="Forme libre 23"/>
            <p:cNvSpPr/>
            <p:nvPr/>
          </p:nvSpPr>
          <p:spPr>
            <a:xfrm>
              <a:off x="106952" y="2797440"/>
              <a:ext cx="3239377" cy="552240"/>
            </a:xfrm>
            <a:custGeom>
              <a:avLst/>
              <a:gdLst>
                <a:gd name="connsiteX0" fmla="*/ 0 w 3239377"/>
                <a:gd name="connsiteY0" fmla="*/ 92042 h 552240"/>
                <a:gd name="connsiteX1" fmla="*/ 92042 w 3239377"/>
                <a:gd name="connsiteY1" fmla="*/ 0 h 552240"/>
                <a:gd name="connsiteX2" fmla="*/ 3147335 w 3239377"/>
                <a:gd name="connsiteY2" fmla="*/ 0 h 552240"/>
                <a:gd name="connsiteX3" fmla="*/ 3239377 w 3239377"/>
                <a:gd name="connsiteY3" fmla="*/ 92042 h 552240"/>
                <a:gd name="connsiteX4" fmla="*/ 3239377 w 3239377"/>
                <a:gd name="connsiteY4" fmla="*/ 460198 h 552240"/>
                <a:gd name="connsiteX5" fmla="*/ 3147335 w 3239377"/>
                <a:gd name="connsiteY5" fmla="*/ 552240 h 552240"/>
                <a:gd name="connsiteX6" fmla="*/ 92042 w 3239377"/>
                <a:gd name="connsiteY6" fmla="*/ 552240 h 552240"/>
                <a:gd name="connsiteX7" fmla="*/ 0 w 3239377"/>
                <a:gd name="connsiteY7" fmla="*/ 460198 h 552240"/>
                <a:gd name="connsiteX8" fmla="*/ 0 w 3239377"/>
                <a:gd name="connsiteY8" fmla="*/ 92042 h 552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377" h="552240">
                  <a:moveTo>
                    <a:pt x="0" y="92042"/>
                  </a:moveTo>
                  <a:cubicBezTo>
                    <a:pt x="0" y="41209"/>
                    <a:pt x="41209" y="0"/>
                    <a:pt x="92042" y="0"/>
                  </a:cubicBezTo>
                  <a:lnTo>
                    <a:pt x="3147335" y="0"/>
                  </a:lnTo>
                  <a:cubicBezTo>
                    <a:pt x="3198168" y="0"/>
                    <a:pt x="3239377" y="41209"/>
                    <a:pt x="3239377" y="92042"/>
                  </a:cubicBezTo>
                  <a:lnTo>
                    <a:pt x="3239377" y="460198"/>
                  </a:lnTo>
                  <a:cubicBezTo>
                    <a:pt x="3239377" y="511031"/>
                    <a:pt x="3198168" y="552240"/>
                    <a:pt x="3147335" y="552240"/>
                  </a:cubicBezTo>
                  <a:lnTo>
                    <a:pt x="92042" y="552240"/>
                  </a:lnTo>
                  <a:cubicBezTo>
                    <a:pt x="41209" y="552240"/>
                    <a:pt x="0" y="511031"/>
                    <a:pt x="0" y="460198"/>
                  </a:cubicBezTo>
                  <a:lnTo>
                    <a:pt x="0" y="92042"/>
                  </a:lnTo>
                  <a:close/>
                </a:path>
              </a:pathLst>
            </a:custGeom>
            <a:solidFill>
              <a:srgbClr val="5770B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298" tIns="80298" rIns="80298" bIns="80298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i="0" kern="1200" baseline="0" dirty="0"/>
                <a:t>Un outil de soutien </a:t>
              </a:r>
              <a:r>
                <a:rPr lang="fr-FR" sz="1400" b="0" i="0" kern="1200" baseline="0" dirty="0"/>
                <a:t>au développement ambitieux et maîtrisé des ENR</a:t>
              </a:r>
              <a:endParaRPr lang="fr-FR" sz="1400" b="0" kern="1200" dirty="0"/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106952" y="3404796"/>
              <a:ext cx="3239377" cy="1312597"/>
            </a:xfrm>
            <a:custGeom>
              <a:avLst/>
              <a:gdLst>
                <a:gd name="connsiteX0" fmla="*/ 0 w 3239377"/>
                <a:gd name="connsiteY0" fmla="*/ 0 h 1523520"/>
                <a:gd name="connsiteX1" fmla="*/ 3239377 w 3239377"/>
                <a:gd name="connsiteY1" fmla="*/ 0 h 1523520"/>
                <a:gd name="connsiteX2" fmla="*/ 3239377 w 3239377"/>
                <a:gd name="connsiteY2" fmla="*/ 1523520 h 1523520"/>
                <a:gd name="connsiteX3" fmla="*/ 0 w 3239377"/>
                <a:gd name="connsiteY3" fmla="*/ 1523520 h 1523520"/>
                <a:gd name="connsiteX4" fmla="*/ 0 w 3239377"/>
                <a:gd name="connsiteY4" fmla="*/ 0 h 152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9377" h="1523520">
                  <a:moveTo>
                    <a:pt x="0" y="0"/>
                  </a:moveTo>
                  <a:lnTo>
                    <a:pt x="3239377" y="0"/>
                  </a:lnTo>
                  <a:lnTo>
                    <a:pt x="3239377" y="1523520"/>
                  </a:lnTo>
                  <a:lnTo>
                    <a:pt x="0" y="1523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50" tIns="20320" rIns="113792" bIns="20320" numCol="1" spcCol="1270" anchor="t" anchorCtr="0">
              <a:noAutofit/>
            </a:bodyPr>
            <a:lstStyle/>
            <a:p>
              <a:pPr lvl="0" algn="just"/>
              <a:r>
                <a:rPr lang="fr-FR" sz="1200" dirty="0"/>
                <a:t>Il porte sur tous types d’actions visant à soutenir le développement des filières ENR adapté au contexte d’un territoire: </a:t>
              </a:r>
            </a:p>
            <a:p>
              <a:pPr marL="171450" lvl="0" indent="-171450" algn="just">
                <a:buFont typeface="Wingdings" panose="05000000000000000000" pitchFamily="2" charset="2"/>
                <a:buChar char="§"/>
              </a:pPr>
              <a:r>
                <a:rPr lang="fr-FR" sz="1200" dirty="0"/>
                <a:t>Actions de promotion, d’animation et de coordination</a:t>
              </a:r>
            </a:p>
            <a:p>
              <a:pPr marL="171450" lvl="0" indent="-171450" algn="just">
                <a:buFont typeface="Wingdings" panose="05000000000000000000" pitchFamily="2" charset="2"/>
                <a:buChar char="§"/>
              </a:pPr>
              <a:r>
                <a:rPr lang="fr-FR" sz="1200" dirty="0"/>
                <a:t>Etudes préalables aux investissements </a:t>
              </a:r>
            </a:p>
            <a:p>
              <a:pPr marL="171450" lvl="0" indent="-171450" algn="just">
                <a:buFont typeface="Wingdings" panose="05000000000000000000" pitchFamily="2" charset="2"/>
                <a:buChar char="§"/>
              </a:pPr>
              <a:r>
                <a:rPr lang="fr-FR" sz="1200" dirty="0"/>
                <a:t>Missions d’assistance à maîtrise d’ouvrage</a:t>
              </a: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3385396" y="3147665"/>
            <a:ext cx="3434852" cy="2012013"/>
            <a:chOff x="57486" y="2554678"/>
            <a:chExt cx="3434852" cy="2012013"/>
          </a:xfrm>
        </p:grpSpPr>
        <p:sp>
          <p:nvSpPr>
            <p:cNvPr id="42" name="Forme libre 41"/>
            <p:cNvSpPr/>
            <p:nvPr/>
          </p:nvSpPr>
          <p:spPr>
            <a:xfrm>
              <a:off x="170466" y="2554678"/>
              <a:ext cx="3239377" cy="552240"/>
            </a:xfrm>
            <a:custGeom>
              <a:avLst/>
              <a:gdLst>
                <a:gd name="connsiteX0" fmla="*/ 0 w 3239377"/>
                <a:gd name="connsiteY0" fmla="*/ 92042 h 552240"/>
                <a:gd name="connsiteX1" fmla="*/ 92042 w 3239377"/>
                <a:gd name="connsiteY1" fmla="*/ 0 h 552240"/>
                <a:gd name="connsiteX2" fmla="*/ 3147335 w 3239377"/>
                <a:gd name="connsiteY2" fmla="*/ 0 h 552240"/>
                <a:gd name="connsiteX3" fmla="*/ 3239377 w 3239377"/>
                <a:gd name="connsiteY3" fmla="*/ 92042 h 552240"/>
                <a:gd name="connsiteX4" fmla="*/ 3239377 w 3239377"/>
                <a:gd name="connsiteY4" fmla="*/ 460198 h 552240"/>
                <a:gd name="connsiteX5" fmla="*/ 3147335 w 3239377"/>
                <a:gd name="connsiteY5" fmla="*/ 552240 h 552240"/>
                <a:gd name="connsiteX6" fmla="*/ 92042 w 3239377"/>
                <a:gd name="connsiteY6" fmla="*/ 552240 h 552240"/>
                <a:gd name="connsiteX7" fmla="*/ 0 w 3239377"/>
                <a:gd name="connsiteY7" fmla="*/ 460198 h 552240"/>
                <a:gd name="connsiteX8" fmla="*/ 0 w 3239377"/>
                <a:gd name="connsiteY8" fmla="*/ 92042 h 552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377" h="552240">
                  <a:moveTo>
                    <a:pt x="0" y="92042"/>
                  </a:moveTo>
                  <a:cubicBezTo>
                    <a:pt x="0" y="41209"/>
                    <a:pt x="41209" y="0"/>
                    <a:pt x="92042" y="0"/>
                  </a:cubicBezTo>
                  <a:lnTo>
                    <a:pt x="3147335" y="0"/>
                  </a:lnTo>
                  <a:cubicBezTo>
                    <a:pt x="3198168" y="0"/>
                    <a:pt x="3239377" y="41209"/>
                    <a:pt x="3239377" y="92042"/>
                  </a:cubicBezTo>
                  <a:lnTo>
                    <a:pt x="3239377" y="460198"/>
                  </a:lnTo>
                  <a:cubicBezTo>
                    <a:pt x="3239377" y="511031"/>
                    <a:pt x="3198168" y="552240"/>
                    <a:pt x="3147335" y="552240"/>
                  </a:cubicBezTo>
                  <a:lnTo>
                    <a:pt x="92042" y="552240"/>
                  </a:lnTo>
                  <a:cubicBezTo>
                    <a:pt x="41209" y="552240"/>
                    <a:pt x="0" y="511031"/>
                    <a:pt x="0" y="460198"/>
                  </a:cubicBezTo>
                  <a:lnTo>
                    <a:pt x="0" y="92042"/>
                  </a:lnTo>
                  <a:close/>
                </a:path>
              </a:pathLst>
            </a:custGeom>
            <a:solidFill>
              <a:srgbClr val="5770B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298" tIns="80298" rIns="80298" bIns="80298" numCol="1" spcCol="1270" anchor="ctr" anchorCtr="0">
              <a:noAutofit/>
            </a:bodyPr>
            <a:lstStyle/>
            <a:p>
              <a:pPr lvl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i="0" kern="1200" baseline="0" dirty="0"/>
                <a:t>Un contrat partenarial </a:t>
              </a:r>
              <a:r>
                <a:rPr lang="fr-FR" sz="1400" i="0" kern="1200" baseline="0" dirty="0"/>
                <a:t>entre l’ADEME</a:t>
              </a:r>
              <a:r>
                <a:rPr lang="fr-FR" sz="1400" i="0" kern="1200" dirty="0"/>
                <a:t> et le territoire sur une durée de 3 ans </a:t>
              </a:r>
              <a:endParaRPr lang="fr-FR" sz="1400" kern="1200" dirty="0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57486" y="3197228"/>
              <a:ext cx="3434852" cy="1369463"/>
            </a:xfrm>
            <a:custGeom>
              <a:avLst/>
              <a:gdLst>
                <a:gd name="connsiteX0" fmla="*/ 0 w 3239377"/>
                <a:gd name="connsiteY0" fmla="*/ 0 h 1523520"/>
                <a:gd name="connsiteX1" fmla="*/ 3239377 w 3239377"/>
                <a:gd name="connsiteY1" fmla="*/ 0 h 1523520"/>
                <a:gd name="connsiteX2" fmla="*/ 3239377 w 3239377"/>
                <a:gd name="connsiteY2" fmla="*/ 1523520 h 1523520"/>
                <a:gd name="connsiteX3" fmla="*/ 0 w 3239377"/>
                <a:gd name="connsiteY3" fmla="*/ 1523520 h 1523520"/>
                <a:gd name="connsiteX4" fmla="*/ 0 w 3239377"/>
                <a:gd name="connsiteY4" fmla="*/ 0 h 152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9377" h="1523520">
                  <a:moveTo>
                    <a:pt x="0" y="0"/>
                  </a:moveTo>
                  <a:lnTo>
                    <a:pt x="3239377" y="0"/>
                  </a:lnTo>
                  <a:lnTo>
                    <a:pt x="3239377" y="1523520"/>
                  </a:lnTo>
                  <a:lnTo>
                    <a:pt x="0" y="1523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50" tIns="20320" rIns="113792" bIns="20320" numCol="1" spcCol="1270" anchor="t" anchorCtr="0">
              <a:noAutofit/>
            </a:bodyPr>
            <a:lstStyle/>
            <a:p>
              <a:pPr marL="171450" lvl="0" indent="-171450" algn="just">
                <a:buFont typeface="Wingdings" panose="05000000000000000000" pitchFamily="2" charset="2"/>
                <a:buChar char="§"/>
              </a:pPr>
              <a:r>
                <a:rPr lang="fr-FR" sz="1200" dirty="0"/>
                <a:t>Il permet à l’ADEME de soutenir financièrement l’émergence de projets de chaleur renouvelable </a:t>
              </a:r>
            </a:p>
            <a:p>
              <a:pPr marL="171450" lvl="0" indent="-171450" algn="just">
                <a:buFont typeface="Wingdings" panose="05000000000000000000" pitchFamily="2" charset="2"/>
                <a:buChar char="§"/>
              </a:pPr>
              <a:r>
                <a:rPr lang="fr-FR" sz="1200" dirty="0"/>
                <a:t>Il permet au territoire d’accompagner les maîtres d’ouvrages et d’assurer la cohérence des dispositifs : animer, coordonner, prospecter, accompagner les porteurs de projet et suivre leur avancée, garantir la qualité des installations. </a:t>
              </a:r>
            </a:p>
          </p:txBody>
        </p:sp>
      </p:grpSp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3"/>
          <a:srcRect l="329" r="298"/>
          <a:stretch/>
        </p:blipFill>
        <p:spPr>
          <a:xfrm>
            <a:off x="-1" y="1975165"/>
            <a:ext cx="6858001" cy="771645"/>
          </a:xfrm>
          <a:prstGeom prst="rect">
            <a:avLst/>
          </a:prstGeom>
        </p:spPr>
      </p:pic>
      <p:sp>
        <p:nvSpPr>
          <p:cNvPr id="46" name="Titre 1"/>
          <p:cNvSpPr txBox="1">
            <a:spLocks/>
          </p:cNvSpPr>
          <p:nvPr/>
        </p:nvSpPr>
        <p:spPr>
          <a:xfrm>
            <a:off x="106948" y="5093154"/>
            <a:ext cx="6655797" cy="36988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5770BE"/>
                </a:solidFill>
                <a:effectLst/>
                <a:uLnTx/>
                <a:uFillTx/>
              </a:rPr>
              <a:t>Comment fonctionne un contrat de développement territorial des ENR thermiques ?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50" dirty="0">
                <a:solidFill>
                  <a:srgbClr val="5770BE"/>
                </a:solidFill>
              </a:rPr>
              <a:t>Gestion déléguée des aides :</a:t>
            </a:r>
            <a:endParaRPr kumimoji="0" lang="fr-FR" sz="1050" b="1" i="0" u="none" strike="noStrike" kern="1200" cap="none" spc="0" normalizeH="0" baseline="0" noProof="0" dirty="0">
              <a:ln>
                <a:noFill/>
              </a:ln>
              <a:solidFill>
                <a:srgbClr val="5770BE"/>
              </a:solidFill>
              <a:effectLst/>
              <a:uLnTx/>
              <a:uFillTx/>
            </a:endParaRP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80" y="45048"/>
            <a:ext cx="2160545" cy="1102250"/>
          </a:xfrm>
          <a:prstGeom prst="rect">
            <a:avLst/>
          </a:prstGeom>
        </p:spPr>
      </p:pic>
      <p:sp>
        <p:nvSpPr>
          <p:cNvPr id="88" name="Rectangle à coins arrondis 87"/>
          <p:cNvSpPr/>
          <p:nvPr/>
        </p:nvSpPr>
        <p:spPr>
          <a:xfrm>
            <a:off x="106948" y="5646268"/>
            <a:ext cx="6630805" cy="4066777"/>
          </a:xfrm>
          <a:prstGeom prst="roundRect">
            <a:avLst>
              <a:gd name="adj" fmla="val 5553"/>
            </a:avLst>
          </a:prstGeom>
          <a:noFill/>
          <a:ln w="25400" cap="flat" cmpd="sng" algn="ctr">
            <a:solidFill>
              <a:srgbClr val="5770BE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89" name="Zone de texte 57"/>
          <p:cNvSpPr txBox="1"/>
          <p:nvPr/>
        </p:nvSpPr>
        <p:spPr>
          <a:xfrm>
            <a:off x="727391" y="5607453"/>
            <a:ext cx="5403215" cy="59563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300"/>
              </a:spcAft>
            </a:pPr>
            <a:r>
              <a:rPr lang="fr-FR" sz="1100" b="1" kern="1400" dirty="0">
                <a:solidFill>
                  <a:srgbClr val="5770BE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CONTRAT DE DEVELOPPEMENT DES ENR THERMIQUES</a:t>
            </a:r>
            <a:endParaRPr lang="fr-FR" sz="1000" kern="1400" dirty="0">
              <a:solidFill>
                <a:srgbClr val="5770B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8000"/>
              </a:lnSpc>
              <a:spcAft>
                <a:spcPts val="300"/>
              </a:spcAft>
            </a:pPr>
            <a:r>
              <a:rPr lang="fr-FR" sz="1100" b="1" kern="1400" dirty="0">
                <a:solidFill>
                  <a:srgbClr val="5770BE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DELEGUEE DES FONDS (ADEME - Opérateur territorial) </a:t>
            </a:r>
            <a:r>
              <a:rPr lang="fr-FR" sz="1100" kern="1400" dirty="0">
                <a:solidFill>
                  <a:srgbClr val="5770BE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– 3 ans*</a:t>
            </a:r>
            <a:endParaRPr lang="fr-FR" sz="1000" kern="1400" dirty="0">
              <a:solidFill>
                <a:srgbClr val="5770B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à coins arrondis 89"/>
          <p:cNvSpPr/>
          <p:nvPr/>
        </p:nvSpPr>
        <p:spPr>
          <a:xfrm>
            <a:off x="167720" y="6103493"/>
            <a:ext cx="6488078" cy="2729802"/>
          </a:xfrm>
          <a:prstGeom prst="roundRect">
            <a:avLst>
              <a:gd name="adj" fmla="val 10577"/>
            </a:avLst>
          </a:prstGeom>
          <a:noFill/>
          <a:ln w="19050" cap="flat" cmpd="sng" algn="ctr">
            <a:solidFill>
              <a:srgbClr val="5770BE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1" name="Zone de texte 82"/>
          <p:cNvSpPr txBox="1"/>
          <p:nvPr/>
        </p:nvSpPr>
        <p:spPr>
          <a:xfrm>
            <a:off x="203765" y="6198929"/>
            <a:ext cx="6363261" cy="5238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Période 1</a:t>
            </a:r>
            <a:r>
              <a:rPr lang="fr-FR" sz="1000" b="1" kern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: objectifs chiffr</a:t>
            </a: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Marianne" panose="02000000000000000000" pitchFamily="50" charset="0"/>
              </a:rPr>
              <a:t>é</a:t>
            </a: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s par fili</a:t>
            </a: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Marianne" panose="02000000000000000000" pitchFamily="50" charset="0"/>
              </a:rPr>
              <a:t>è</a:t>
            </a:r>
            <a:r>
              <a:rPr lang="fr-FR" sz="1000" b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re (Nombre d’installations, production ENR) </a:t>
            </a:r>
            <a:r>
              <a:rPr lang="fr-FR" sz="1000" b="1" i="1" kern="1400" dirty="0"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Années 1 à 3</a:t>
            </a:r>
            <a:endParaRPr lang="fr-FR" sz="1000" i="1" kern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Zone de texte 58"/>
          <p:cNvSpPr txBox="1"/>
          <p:nvPr/>
        </p:nvSpPr>
        <p:spPr>
          <a:xfrm>
            <a:off x="2316161" y="6923861"/>
            <a:ext cx="2509520" cy="48577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FF6F4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Transfert les fonds d’aide via une convention de mandat 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Zone de texte 33"/>
          <p:cNvSpPr txBox="1"/>
          <p:nvPr/>
        </p:nvSpPr>
        <p:spPr>
          <a:xfrm>
            <a:off x="727391" y="6537781"/>
            <a:ext cx="2265045" cy="44767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FF6F4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Prend la décision d’attribution des aides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Ellipse 93"/>
          <p:cNvSpPr/>
          <p:nvPr/>
        </p:nvSpPr>
        <p:spPr>
          <a:xfrm>
            <a:off x="4126782" y="6518176"/>
            <a:ext cx="2028190" cy="447040"/>
          </a:xfrm>
          <a:prstGeom prst="ellipse">
            <a:avLst/>
          </a:prstGeom>
          <a:noFill/>
          <a:ln w="12700" cap="flat" cmpd="sng" algn="ctr">
            <a:solidFill>
              <a:srgbClr val="FF6F4C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300" b="1" kern="1400">
                <a:solidFill>
                  <a:srgbClr val="FF6F4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ADEME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Forme libre 94"/>
          <p:cNvSpPr/>
          <p:nvPr/>
        </p:nvSpPr>
        <p:spPr>
          <a:xfrm rot="20924607">
            <a:off x="1792455" y="6912384"/>
            <a:ext cx="2355663" cy="45719"/>
          </a:xfrm>
          <a:custGeom>
            <a:avLst/>
            <a:gdLst>
              <a:gd name="connsiteX0" fmla="*/ 2019300 w 2019300"/>
              <a:gd name="connsiteY0" fmla="*/ 115203 h 458103"/>
              <a:gd name="connsiteX1" fmla="*/ 609600 w 2019300"/>
              <a:gd name="connsiteY1" fmla="*/ 19953 h 458103"/>
              <a:gd name="connsiteX2" fmla="*/ 0 w 2019300"/>
              <a:gd name="connsiteY2" fmla="*/ 458103 h 45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9300" h="458103">
                <a:moveTo>
                  <a:pt x="2019300" y="115203"/>
                </a:moveTo>
                <a:cubicBezTo>
                  <a:pt x="1482725" y="39003"/>
                  <a:pt x="946150" y="-37197"/>
                  <a:pt x="609600" y="19953"/>
                </a:cubicBezTo>
                <a:cubicBezTo>
                  <a:pt x="273050" y="77103"/>
                  <a:pt x="136525" y="267603"/>
                  <a:pt x="0" y="458103"/>
                </a:cubicBezTo>
              </a:path>
            </a:pathLst>
          </a:custGeom>
          <a:noFill/>
          <a:ln w="9525" cap="flat" cmpd="sng" algn="ctr">
            <a:solidFill>
              <a:srgbClr val="FF6F4C"/>
            </a:solidFill>
            <a:prstDash val="solid"/>
            <a:tailEnd type="arrow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440371" y="7150188"/>
            <a:ext cx="1875790" cy="751840"/>
          </a:xfrm>
          <a:prstGeom prst="ellipse">
            <a:avLst/>
          </a:prstGeom>
          <a:noFill/>
          <a:ln w="12700" cap="flat" cmpd="sng" algn="ctr">
            <a:solidFill>
              <a:srgbClr val="00AC8C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300" b="1" kern="1400" dirty="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Opérateur territorial</a:t>
            </a:r>
            <a:endParaRPr lang="fr-FR" sz="1000" kern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Forme libre 96"/>
          <p:cNvSpPr/>
          <p:nvPr/>
        </p:nvSpPr>
        <p:spPr>
          <a:xfrm>
            <a:off x="2325512" y="6965216"/>
            <a:ext cx="2887670" cy="654784"/>
          </a:xfrm>
          <a:custGeom>
            <a:avLst/>
            <a:gdLst>
              <a:gd name="connsiteX0" fmla="*/ 0 w 942975"/>
              <a:gd name="connsiteY0" fmla="*/ 638175 h 659505"/>
              <a:gd name="connsiteX1" fmla="*/ 600075 w 942975"/>
              <a:gd name="connsiteY1" fmla="*/ 581025 h 659505"/>
              <a:gd name="connsiteX2" fmla="*/ 942975 w 942975"/>
              <a:gd name="connsiteY2" fmla="*/ 0 h 659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975" h="659505">
                <a:moveTo>
                  <a:pt x="0" y="638175"/>
                </a:moveTo>
                <a:cubicBezTo>
                  <a:pt x="221456" y="662781"/>
                  <a:pt x="442913" y="687387"/>
                  <a:pt x="600075" y="581025"/>
                </a:cubicBezTo>
                <a:cubicBezTo>
                  <a:pt x="757237" y="474663"/>
                  <a:pt x="850106" y="237331"/>
                  <a:pt x="942975" y="0"/>
                </a:cubicBezTo>
              </a:path>
            </a:pathLst>
          </a:custGeom>
          <a:noFill/>
          <a:ln w="9525" cap="flat" cmpd="sng" algn="ctr">
            <a:solidFill>
              <a:srgbClr val="00AC8C"/>
            </a:solidFill>
            <a:prstDash val="solid"/>
            <a:tailEnd type="arrow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8" name="Zone de texte 74"/>
          <p:cNvSpPr txBox="1"/>
          <p:nvPr/>
        </p:nvSpPr>
        <p:spPr>
          <a:xfrm>
            <a:off x="4825681" y="7130112"/>
            <a:ext cx="895350" cy="3905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Informe</a:t>
            </a:r>
            <a:r>
              <a:rPr lang="fr-FR" sz="1000" b="1" kern="1400" baseline="30000">
                <a:solidFill>
                  <a:srgbClr val="00B050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5262605" y="7917735"/>
            <a:ext cx="685165" cy="351790"/>
          </a:xfrm>
          <a:prstGeom prst="ellipse">
            <a:avLst/>
          </a:prstGeom>
          <a:noFill/>
          <a:ln w="12700" cap="flat" cmpd="sng" algn="ctr">
            <a:solidFill>
              <a:srgbClr val="FFE8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5491205" y="8270160"/>
            <a:ext cx="685165" cy="351790"/>
          </a:xfrm>
          <a:prstGeom prst="ellipse">
            <a:avLst/>
          </a:prstGeom>
          <a:noFill/>
          <a:ln w="12700" cap="flat" cmpd="sng" algn="ctr">
            <a:solidFill>
              <a:srgbClr val="FFE8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4535530" y="7917735"/>
            <a:ext cx="685165" cy="351790"/>
          </a:xfrm>
          <a:prstGeom prst="ellipse">
            <a:avLst/>
          </a:prstGeom>
          <a:noFill/>
          <a:ln w="12700" cap="flat" cmpd="sng" algn="ctr">
            <a:solidFill>
              <a:srgbClr val="FFE8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757780" y="8289210"/>
            <a:ext cx="685165" cy="351790"/>
          </a:xfrm>
          <a:prstGeom prst="ellipse">
            <a:avLst/>
          </a:prstGeom>
          <a:noFill/>
          <a:ln w="12700" cap="flat" cmpd="sng" algn="ctr">
            <a:solidFill>
              <a:srgbClr val="FFE8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103" name="Connecteur droit 102"/>
          <p:cNvCxnSpPr>
            <a:stCxn id="101" idx="2"/>
            <a:endCxn id="96" idx="5"/>
          </p:cNvCxnSpPr>
          <p:nvPr/>
        </p:nvCxnSpPr>
        <p:spPr>
          <a:xfrm flipH="1" flipV="1">
            <a:off x="2041458" y="7791924"/>
            <a:ext cx="2494072" cy="301706"/>
          </a:xfrm>
          <a:prstGeom prst="line">
            <a:avLst/>
          </a:prstGeom>
          <a:noFill/>
          <a:ln w="9525" cap="flat" cmpd="sng" algn="ctr">
            <a:solidFill>
              <a:srgbClr val="FFE800">
                <a:alpha val="64706"/>
              </a:srgbClr>
            </a:solidFill>
            <a:prstDash val="solid"/>
            <a:tailEnd type="arrow"/>
          </a:ln>
          <a:effectLst/>
        </p:spPr>
      </p:cxnSp>
      <p:sp>
        <p:nvSpPr>
          <p:cNvPr id="106" name="Zone de texte 72"/>
          <p:cNvSpPr txBox="1"/>
          <p:nvPr/>
        </p:nvSpPr>
        <p:spPr>
          <a:xfrm>
            <a:off x="2818510" y="7667404"/>
            <a:ext cx="1628775" cy="4857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FFE800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Rendent compte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Zone de texte 81"/>
          <p:cNvSpPr txBox="1"/>
          <p:nvPr/>
        </p:nvSpPr>
        <p:spPr>
          <a:xfrm>
            <a:off x="4557755" y="7637223"/>
            <a:ext cx="1866900" cy="3905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fr-FR" sz="1300" b="1" kern="1400">
                <a:solidFill>
                  <a:srgbClr val="FFE800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Bénéficiaires finaux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Zone de texte 70"/>
          <p:cNvSpPr txBox="1"/>
          <p:nvPr/>
        </p:nvSpPr>
        <p:spPr>
          <a:xfrm>
            <a:off x="2320334" y="8203617"/>
            <a:ext cx="1651000" cy="5556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Aide les études et 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 Les investissements 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Zone de texte 71"/>
          <p:cNvSpPr txBox="1"/>
          <p:nvPr/>
        </p:nvSpPr>
        <p:spPr>
          <a:xfrm>
            <a:off x="2033949" y="7914692"/>
            <a:ext cx="1152525" cy="2857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Accompagne</a:t>
            </a:r>
            <a:r>
              <a:rPr lang="fr-FR" sz="1000" b="1" kern="1400" baseline="30000">
                <a:solidFill>
                  <a:srgbClr val="00B050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sz="10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Forme libre 109"/>
          <p:cNvSpPr/>
          <p:nvPr/>
        </p:nvSpPr>
        <p:spPr>
          <a:xfrm>
            <a:off x="1723747" y="7805140"/>
            <a:ext cx="2932782" cy="413010"/>
          </a:xfrm>
          <a:custGeom>
            <a:avLst/>
            <a:gdLst>
              <a:gd name="connsiteX0" fmla="*/ 213628 w 1966228"/>
              <a:gd name="connsiteY0" fmla="*/ 0 h 446000"/>
              <a:gd name="connsiteX1" fmla="*/ 156478 w 1966228"/>
              <a:gd name="connsiteY1" fmla="*/ 409575 h 446000"/>
              <a:gd name="connsiteX2" fmla="*/ 1966228 w 1966228"/>
              <a:gd name="connsiteY2" fmla="*/ 400050 h 4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6228" h="446000">
                <a:moveTo>
                  <a:pt x="213628" y="0"/>
                </a:moveTo>
                <a:cubicBezTo>
                  <a:pt x="39003" y="171450"/>
                  <a:pt x="-135622" y="342900"/>
                  <a:pt x="156478" y="409575"/>
                </a:cubicBezTo>
                <a:cubicBezTo>
                  <a:pt x="448578" y="476250"/>
                  <a:pt x="1207403" y="438150"/>
                  <a:pt x="1966228" y="400050"/>
                </a:cubicBezTo>
              </a:path>
            </a:pathLst>
          </a:custGeom>
          <a:noFill/>
          <a:ln w="9525" cap="flat" cmpd="sng" algn="ctr">
            <a:solidFill>
              <a:srgbClr val="00AC8C"/>
            </a:solidFill>
            <a:prstDash val="solid"/>
            <a:tailEnd type="arrow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1" name="Forme libre 110"/>
          <p:cNvSpPr/>
          <p:nvPr/>
        </p:nvSpPr>
        <p:spPr>
          <a:xfrm>
            <a:off x="35812" y="7620000"/>
            <a:ext cx="979907" cy="1547993"/>
          </a:xfrm>
          <a:custGeom>
            <a:avLst/>
            <a:gdLst>
              <a:gd name="connsiteX0" fmla="*/ 305139 w 305139"/>
              <a:gd name="connsiteY0" fmla="*/ 0 h 1752600"/>
              <a:gd name="connsiteX1" fmla="*/ 339 w 305139"/>
              <a:gd name="connsiteY1" fmla="*/ 1104900 h 1752600"/>
              <a:gd name="connsiteX2" fmla="*/ 257514 w 305139"/>
              <a:gd name="connsiteY2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5139" h="1752600">
                <a:moveTo>
                  <a:pt x="305139" y="0"/>
                </a:moveTo>
                <a:cubicBezTo>
                  <a:pt x="156707" y="406400"/>
                  <a:pt x="8276" y="812800"/>
                  <a:pt x="339" y="1104900"/>
                </a:cubicBezTo>
                <a:cubicBezTo>
                  <a:pt x="-7598" y="1397000"/>
                  <a:pt x="124958" y="1574800"/>
                  <a:pt x="257514" y="1752600"/>
                </a:cubicBezTo>
              </a:path>
            </a:pathLst>
          </a:custGeom>
          <a:noFill/>
          <a:ln w="9525" cap="flat" cmpd="sng" algn="ctr">
            <a:solidFill>
              <a:srgbClr val="00AC8C"/>
            </a:solidFill>
            <a:prstDash val="dash"/>
            <a:tailEnd type="arrow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3" name="Zone de texte 77"/>
          <p:cNvSpPr txBox="1"/>
          <p:nvPr/>
        </p:nvSpPr>
        <p:spPr>
          <a:xfrm>
            <a:off x="324737" y="8036877"/>
            <a:ext cx="1152525" cy="6699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 dirty="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Prospecte pour la 2</a:t>
            </a:r>
            <a:r>
              <a:rPr lang="fr-FR" sz="1000" b="1" kern="1400" baseline="30000" dirty="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nde</a:t>
            </a:r>
            <a:r>
              <a:rPr lang="fr-FR" sz="1000" b="1" kern="1400" dirty="0">
                <a:solidFill>
                  <a:srgbClr val="00AC8C"/>
                </a:solidFill>
                <a:effectLst/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 période</a:t>
            </a:r>
            <a:endParaRPr lang="fr-FR" sz="1000" kern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60824" y="8877677"/>
            <a:ext cx="6336348" cy="79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 dirty="0"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Période 2</a:t>
            </a:r>
            <a:r>
              <a:rPr lang="fr-FR" sz="1000" b="1" kern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000" b="1" kern="1400" dirty="0"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: nouveaux objectifs chiffr</a:t>
            </a:r>
            <a:r>
              <a:rPr lang="fr-FR" sz="1000" b="1" kern="1400" dirty="0">
                <a:latin typeface="Marianne" panose="02000000000000000000" pitchFamily="50" charset="0"/>
                <a:ea typeface="Times New Roman" panose="02020603050405020304" pitchFamily="18" charset="0"/>
                <a:cs typeface="Marianne" panose="02000000000000000000" pitchFamily="50" charset="0"/>
              </a:rPr>
              <a:t>é</a:t>
            </a:r>
            <a:r>
              <a:rPr lang="fr-FR" sz="1000" b="1" kern="1400" dirty="0"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s par filière</a:t>
            </a:r>
            <a:endParaRPr lang="fr-FR" sz="1000" kern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 dirty="0"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(Nombre d’installations, production ENR) </a:t>
            </a:r>
            <a:r>
              <a:rPr lang="fr-FR" sz="1000" b="1" i="1" kern="1400" dirty="0"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Années 4 à 6</a:t>
            </a:r>
            <a:endParaRPr lang="fr-FR" sz="1000" i="1" kern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8000"/>
              </a:lnSpc>
              <a:spcAft>
                <a:spcPts val="600"/>
              </a:spcAft>
            </a:pPr>
            <a:r>
              <a:rPr lang="fr-FR" sz="1000" b="1" kern="1400" dirty="0">
                <a:solidFill>
                  <a:srgbClr val="FF6F4C"/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(Reconduction du contrat d’objectifs pour la 2</a:t>
            </a:r>
            <a:r>
              <a:rPr lang="fr-FR" sz="1000" b="1" kern="1400" baseline="30000" dirty="0">
                <a:solidFill>
                  <a:srgbClr val="FF6F4C"/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nde</a:t>
            </a:r>
            <a:r>
              <a:rPr lang="fr-FR" sz="1000" b="1" kern="1400" dirty="0">
                <a:solidFill>
                  <a:srgbClr val="FF6F4C"/>
                </a:solidFill>
                <a:latin typeface="Marianne" panose="020000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 période)</a:t>
            </a:r>
            <a:endParaRPr lang="fr-FR" sz="1000" kern="1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16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7087" y="9271375"/>
            <a:ext cx="6347925" cy="430887"/>
          </a:xfrm>
          <a:prstGeom prst="rect">
            <a:avLst/>
          </a:prstGeom>
          <a:ln w="19050">
            <a:solidFill>
              <a:srgbClr val="FF6F4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b="1" dirty="0"/>
              <a:t>POUR EN SAVOIR PLUS SUR LE FONDS CHALEUR ET LES CONTRATS DE DEVELOPPEMENTS DES ENR:</a:t>
            </a:r>
          </a:p>
          <a:p>
            <a:pPr algn="just"/>
            <a:r>
              <a:rPr lang="fr-FR" sz="1100" dirty="0"/>
              <a:t>Consultez le site Internet ADEME dédié : </a:t>
            </a:r>
            <a:r>
              <a:rPr lang="fr-FR" sz="1100" i="1" dirty="0"/>
              <a:t>https://fondschaleur.ademe.fr/.</a:t>
            </a:r>
            <a:endParaRPr lang="fr-FR" sz="1100" dirty="0"/>
          </a:p>
        </p:txBody>
      </p:sp>
      <p:sp>
        <p:nvSpPr>
          <p:cNvPr id="4" name="ZoneTexte 3"/>
          <p:cNvSpPr txBox="1"/>
          <p:nvPr/>
        </p:nvSpPr>
        <p:spPr>
          <a:xfrm>
            <a:off x="307872" y="7964413"/>
            <a:ext cx="6347925" cy="1107996"/>
          </a:xfrm>
          <a:prstGeom prst="rect">
            <a:avLst/>
          </a:prstGeom>
          <a:ln w="19050">
            <a:solidFill>
              <a:srgbClr val="5770B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5770BE"/>
                </a:solidFill>
              </a:rPr>
              <a:t>POUR DÉPOSER UN PROJET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5770BE"/>
                </a:solidFill>
              </a:rPr>
              <a:t>Documents disponible sur la plateforme Agir : https://agirpourlatransition.ademe.fr/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5770BE"/>
                </a:solidFill>
              </a:rPr>
              <a:t>Dates limites de dépôt des dossiers:</a:t>
            </a:r>
          </a:p>
          <a:p>
            <a:pPr marL="2057400" lvl="4" indent="-228600">
              <a:buFont typeface="Arial" panose="020B0604020202020204" pitchFamily="34" charset="0"/>
              <a:buChar char="•"/>
            </a:pPr>
            <a:r>
              <a:rPr lang="fr-FR" sz="1200" b="1">
                <a:solidFill>
                  <a:srgbClr val="5770BE"/>
                </a:solidFill>
              </a:rPr>
              <a:t>Mardi 6 Décembre 2022</a:t>
            </a:r>
            <a:endParaRPr lang="fr-FR" sz="1200" b="1" dirty="0">
              <a:solidFill>
                <a:srgbClr val="5770BE"/>
              </a:solidFill>
            </a:endParaRPr>
          </a:p>
          <a:p>
            <a:r>
              <a:rPr lang="fr-FR" sz="1050" dirty="0">
                <a:solidFill>
                  <a:srgbClr val="5770BE"/>
                </a:solidFill>
              </a:rPr>
              <a:t>Contact pour tout complément d’information :</a:t>
            </a:r>
          </a:p>
          <a:p>
            <a:r>
              <a:rPr lang="fr-FR" sz="1050" dirty="0">
                <a:solidFill>
                  <a:srgbClr val="5770BE"/>
                </a:solidFill>
              </a:rPr>
              <a:t>			- Claire BARAIS </a:t>
            </a:r>
            <a:r>
              <a:rPr lang="fr-FR" sz="1000" dirty="0">
                <a:solidFill>
                  <a:srgbClr val="5770BE"/>
                </a:solidFill>
              </a:rPr>
              <a:t>(</a:t>
            </a:r>
            <a:r>
              <a:rPr lang="fr-FR" sz="1000" dirty="0">
                <a:solidFill>
                  <a:srgbClr val="5770BE"/>
                </a:solidFill>
                <a:hlinkClick r:id="rId2"/>
              </a:rPr>
              <a:t>claire.barais@ademe.fr</a:t>
            </a:r>
            <a:r>
              <a:rPr lang="fr-FR" sz="1000" dirty="0">
                <a:solidFill>
                  <a:srgbClr val="5770BE"/>
                </a:solidFill>
              </a:rPr>
              <a:t> / 02 99 85 89 23)</a:t>
            </a:r>
            <a:endParaRPr lang="fr-FR" sz="1000" b="1" dirty="0">
              <a:solidFill>
                <a:srgbClr val="5770BE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11031" y="9710544"/>
            <a:ext cx="53447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00" i="1" dirty="0">
                <a:solidFill>
                  <a:srgbClr val="FF6F4C"/>
                </a:solidFill>
              </a:rPr>
              <a:t>L’ADEME Bretagne accompagne vos projets de développement des ENR– Appel à projets 2021</a:t>
            </a: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141080" y="2943366"/>
            <a:ext cx="6410375" cy="121216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SzPct val="100000"/>
              <a:buNone/>
              <a:tabLst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L’ADEME peut accompagner l’opérateur territorial pour: 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SzPct val="100000"/>
              <a:tabLst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Définir le </a:t>
            </a:r>
            <a:r>
              <a:rPr lang="fr-FR" sz="1200" b="1" dirty="0">
                <a:solidFill>
                  <a:schemeClr val="tx1"/>
                </a:solidFill>
                <a:latin typeface="Calibri"/>
              </a:rPr>
              <a:t>niveau du contrat </a:t>
            </a:r>
            <a:r>
              <a:rPr lang="fr-FR" sz="1200" dirty="0">
                <a:solidFill>
                  <a:schemeClr val="tx1"/>
                </a:solidFill>
                <a:latin typeface="Calibri"/>
              </a:rPr>
              <a:t>: recensement des sites potentiels et niveau de maturité des projets. 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SzPct val="100000"/>
              <a:tabLst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Organiser le </a:t>
            </a:r>
            <a:r>
              <a:rPr lang="fr-FR" sz="1200" b="1" dirty="0">
                <a:solidFill>
                  <a:schemeClr val="tx1"/>
                </a:solidFill>
                <a:latin typeface="Calibri"/>
              </a:rPr>
              <a:t>pilotage</a:t>
            </a:r>
            <a:r>
              <a:rPr lang="fr-FR" sz="1200" dirty="0">
                <a:solidFill>
                  <a:schemeClr val="tx1"/>
                </a:solidFill>
                <a:latin typeface="Calibri"/>
              </a:rPr>
              <a:t> : coordination, partenariat et articulation avec les autres acteurs.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buSzPct val="100000"/>
              <a:buNone/>
              <a:tabLst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L’étude peut-être réalisée en interne ou en externe et peut être réalisée en amont du contrat de développement des ENR. </a:t>
            </a:r>
            <a:endParaRPr lang="fr-FR" sz="1200" b="1" dirty="0">
              <a:solidFill>
                <a:schemeClr val="tx1"/>
              </a:solidFill>
              <a:latin typeface="Calibri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</a:rPr>
              <a:t>Subvention unique à hauteur de 70% maximum </a:t>
            </a:r>
            <a:r>
              <a:rPr kumimoji="0" lang="fr-FR" sz="1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si l’étude est externalisée. 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63616" y="92658"/>
            <a:ext cx="6643846" cy="2548497"/>
            <a:chOff x="88521" y="3716814"/>
            <a:chExt cx="3239377" cy="1864836"/>
          </a:xfrm>
        </p:grpSpPr>
        <p:sp>
          <p:nvSpPr>
            <p:cNvPr id="15" name="Forme libre 14"/>
            <p:cNvSpPr/>
            <p:nvPr/>
          </p:nvSpPr>
          <p:spPr>
            <a:xfrm>
              <a:off x="119611" y="3716814"/>
              <a:ext cx="1139310" cy="403184"/>
            </a:xfrm>
            <a:custGeom>
              <a:avLst/>
              <a:gdLst>
                <a:gd name="connsiteX0" fmla="*/ 0 w 3239377"/>
                <a:gd name="connsiteY0" fmla="*/ 92042 h 552240"/>
                <a:gd name="connsiteX1" fmla="*/ 92042 w 3239377"/>
                <a:gd name="connsiteY1" fmla="*/ 0 h 552240"/>
                <a:gd name="connsiteX2" fmla="*/ 3147335 w 3239377"/>
                <a:gd name="connsiteY2" fmla="*/ 0 h 552240"/>
                <a:gd name="connsiteX3" fmla="*/ 3239377 w 3239377"/>
                <a:gd name="connsiteY3" fmla="*/ 92042 h 552240"/>
                <a:gd name="connsiteX4" fmla="*/ 3239377 w 3239377"/>
                <a:gd name="connsiteY4" fmla="*/ 460198 h 552240"/>
                <a:gd name="connsiteX5" fmla="*/ 3147335 w 3239377"/>
                <a:gd name="connsiteY5" fmla="*/ 552240 h 552240"/>
                <a:gd name="connsiteX6" fmla="*/ 92042 w 3239377"/>
                <a:gd name="connsiteY6" fmla="*/ 552240 h 552240"/>
                <a:gd name="connsiteX7" fmla="*/ 0 w 3239377"/>
                <a:gd name="connsiteY7" fmla="*/ 460198 h 552240"/>
                <a:gd name="connsiteX8" fmla="*/ 0 w 3239377"/>
                <a:gd name="connsiteY8" fmla="*/ 92042 h 552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39377" h="552240">
                  <a:moveTo>
                    <a:pt x="0" y="92042"/>
                  </a:moveTo>
                  <a:cubicBezTo>
                    <a:pt x="0" y="41209"/>
                    <a:pt x="41209" y="0"/>
                    <a:pt x="92042" y="0"/>
                  </a:cubicBezTo>
                  <a:lnTo>
                    <a:pt x="3147335" y="0"/>
                  </a:lnTo>
                  <a:cubicBezTo>
                    <a:pt x="3198168" y="0"/>
                    <a:pt x="3239377" y="41209"/>
                    <a:pt x="3239377" y="92042"/>
                  </a:cubicBezTo>
                  <a:lnTo>
                    <a:pt x="3239377" y="460198"/>
                  </a:lnTo>
                  <a:cubicBezTo>
                    <a:pt x="3239377" y="511031"/>
                    <a:pt x="3198168" y="552240"/>
                    <a:pt x="3147335" y="552240"/>
                  </a:cubicBezTo>
                  <a:lnTo>
                    <a:pt x="92042" y="552240"/>
                  </a:lnTo>
                  <a:cubicBezTo>
                    <a:pt x="41209" y="552240"/>
                    <a:pt x="0" y="511031"/>
                    <a:pt x="0" y="460198"/>
                  </a:cubicBezTo>
                  <a:lnTo>
                    <a:pt x="0" y="92042"/>
                  </a:lnTo>
                  <a:close/>
                </a:path>
              </a:pathLst>
            </a:custGeom>
            <a:solidFill>
              <a:srgbClr val="5770B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298" tIns="80298" rIns="80298" bIns="80298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baseline="0" dirty="0"/>
                <a:t>Critères</a:t>
              </a:r>
              <a:r>
                <a:rPr lang="fr-FR" sz="1600" kern="1200" dirty="0"/>
                <a:t> d’éligibilité</a:t>
              </a:r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88521" y="4141994"/>
              <a:ext cx="3239377" cy="1439656"/>
            </a:xfrm>
            <a:custGeom>
              <a:avLst/>
              <a:gdLst>
                <a:gd name="connsiteX0" fmla="*/ 0 w 3239377"/>
                <a:gd name="connsiteY0" fmla="*/ 0 h 1523520"/>
                <a:gd name="connsiteX1" fmla="*/ 3239377 w 3239377"/>
                <a:gd name="connsiteY1" fmla="*/ 0 h 1523520"/>
                <a:gd name="connsiteX2" fmla="*/ 3239377 w 3239377"/>
                <a:gd name="connsiteY2" fmla="*/ 1523520 h 1523520"/>
                <a:gd name="connsiteX3" fmla="*/ 0 w 3239377"/>
                <a:gd name="connsiteY3" fmla="*/ 1523520 h 1523520"/>
                <a:gd name="connsiteX4" fmla="*/ 0 w 3239377"/>
                <a:gd name="connsiteY4" fmla="*/ 0 h 152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9377" h="1523520">
                  <a:moveTo>
                    <a:pt x="0" y="0"/>
                  </a:moveTo>
                  <a:lnTo>
                    <a:pt x="3239377" y="0"/>
                  </a:lnTo>
                  <a:lnTo>
                    <a:pt x="3239377" y="1523520"/>
                  </a:lnTo>
                  <a:lnTo>
                    <a:pt x="0" y="15235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50" tIns="20320" rIns="113792" bIns="20320" numCol="1" spcCol="1270" anchor="t" anchorCtr="0">
              <a:noAutofit/>
            </a:bodyPr>
            <a:lstStyle/>
            <a:p>
              <a:pPr lvl="0"/>
              <a:endParaRPr lang="fr-FR" sz="1200" dirty="0"/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141080" y="479774"/>
            <a:ext cx="6566381" cy="2123658"/>
          </a:xfrm>
          <a:prstGeom prst="rect">
            <a:avLst/>
          </a:prstGeom>
          <a:noFill/>
          <a:ln>
            <a:solidFill>
              <a:srgbClr val="5770BE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endParaRPr lang="fr-F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Etre un EPCI, un groupement d’EPCI ou un représentant d’EPCI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Avoir au moins </a:t>
            </a:r>
            <a:r>
              <a:rPr lang="fr-FR" sz="1200" b="1" u="sng" dirty="0"/>
              <a:t>10 installations</a:t>
            </a:r>
            <a:r>
              <a:rPr lang="fr-FR" sz="1200" dirty="0"/>
              <a:t>, dont plusieurs types d’ENR thermiques différentes avec minimum </a:t>
            </a:r>
            <a:r>
              <a:rPr lang="fr-FR" sz="1200" b="1" dirty="0"/>
              <a:t>20% d’installation ENR autre que le bois-énergie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Respecter les seuils Fonds Chaleur cumulés sur 3 ans 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Solaire : surface des capteurs supérieure à </a:t>
            </a:r>
            <a:r>
              <a:rPr lang="fr-FR" sz="1200" b="1" dirty="0"/>
              <a:t>25m2</a:t>
            </a:r>
            <a:r>
              <a:rPr lang="fr-FR" sz="1200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Biomasse : somme des productions supérieure à </a:t>
            </a:r>
            <a:r>
              <a:rPr lang="fr-FR" sz="1200" b="1" dirty="0"/>
              <a:t>1200 MWh/an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Géothermie : somme des productions supérieure à </a:t>
            </a:r>
            <a:r>
              <a:rPr lang="fr-FR" sz="1200" b="1" dirty="0"/>
              <a:t>25 MWh/an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dirty="0"/>
              <a:t>Toute ENR confondue : somme des productions supérieure à </a:t>
            </a:r>
            <a:r>
              <a:rPr lang="fr-FR" sz="1200" b="1" dirty="0"/>
              <a:t>4500MWh</a:t>
            </a:r>
            <a:r>
              <a:rPr lang="fr-FR" sz="1200" dirty="0"/>
              <a:t> et </a:t>
            </a:r>
            <a:r>
              <a:rPr lang="fr-FR" sz="1200" b="1" dirty="0"/>
              <a:t>50kWh/habitant</a:t>
            </a:r>
            <a:endParaRPr lang="fr-FR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fr-FR" sz="1200" dirty="0"/>
              <a:t>Intégrer une </a:t>
            </a:r>
            <a:r>
              <a:rPr lang="fr-FR" sz="1200" b="1" dirty="0"/>
              <a:t>démarche globale autour de l’arbre</a:t>
            </a:r>
            <a:r>
              <a:rPr lang="fr-FR" sz="1200" dirty="0"/>
              <a:t> dans le cas d’installation biomasse  et respecter les orientations régionales du Plan Bois Energie Bretagne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4730" y="2628302"/>
            <a:ext cx="6857999" cy="325860"/>
          </a:xfrm>
          <a:prstGeom prst="rect">
            <a:avLst/>
          </a:prstGeom>
          <a:solidFill>
            <a:srgbClr val="FF6F4C"/>
          </a:solidFill>
          <a:ln>
            <a:solidFill>
              <a:srgbClr val="FF6F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/>
              <a:t>Accompagnement de l’opérateur territorial en phase de faisabilité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" y="4180404"/>
            <a:ext cx="6857999" cy="325860"/>
          </a:xfrm>
          <a:prstGeom prst="rect">
            <a:avLst/>
          </a:prstGeom>
          <a:solidFill>
            <a:srgbClr val="FF6F4C"/>
          </a:solidFill>
          <a:ln>
            <a:solidFill>
              <a:srgbClr val="FF6F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/>
              <a:t>Accompagnement de l’opérateur territorial en phase opérationnelle </a:t>
            </a: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187858" y="4556005"/>
            <a:ext cx="6566381" cy="25375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800" lvl="0" indent="-172800">
              <a:lnSpc>
                <a:spcPct val="100000"/>
              </a:lnSpc>
              <a:spcBef>
                <a:spcPts val="0"/>
              </a:spcBef>
              <a:buClr>
                <a:srgbClr val="00459D"/>
              </a:buClr>
              <a:buSzPct val="130000"/>
              <a:buNone/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</a:rPr>
              <a:t>Objectifs fixés </a:t>
            </a:r>
            <a:r>
              <a:rPr lang="fr-FR" sz="1200" dirty="0">
                <a:solidFill>
                  <a:schemeClr val="tx1"/>
                </a:solidFill>
                <a:latin typeface="Calibri"/>
              </a:rPr>
              <a:t>au préalable, à réaliser sur 3 ans :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Nombre total d’installations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Nombre d’installations hors biomasse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Niveau de production ENR </a:t>
            </a:r>
          </a:p>
          <a:p>
            <a:pPr marL="172800" lvl="0" indent="-172800">
              <a:lnSpc>
                <a:spcPct val="150000"/>
              </a:lnSpc>
              <a:spcBef>
                <a:spcPts val="0"/>
              </a:spcBef>
              <a:buClr>
                <a:srgbClr val="00459D"/>
              </a:buClr>
              <a:buSzPct val="130000"/>
              <a:buNone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Cadre du système d’aide aux contrats d’objectifs de l’ADEME: </a:t>
            </a: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</a:rPr>
              <a:t>Part</a:t>
            </a:r>
            <a:r>
              <a:rPr kumimoji="0" lang="fr-FR" sz="1200" b="1" i="0" u="none" strike="noStrike" kern="1200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fixe </a:t>
            </a:r>
            <a:r>
              <a:rPr kumimoji="0" lang="fr-FR" sz="1200" b="0" i="0" u="none" strike="noStrike" kern="1200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: valorise le temps de travail relatif à </a:t>
            </a:r>
            <a:r>
              <a:rPr lang="fr-FR" sz="1200" dirty="0">
                <a:solidFill>
                  <a:schemeClr val="tx1"/>
                </a:solidFill>
                <a:latin typeface="Calibri"/>
              </a:rPr>
              <a:t>l’animation, la coordination du projet, et les dépenses qu’il engage pour mener à bien sa mission. Elle doit représenter maximum 50% de l’aide totale: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defRPr/>
            </a:pPr>
            <a:r>
              <a:rPr lang="fr-FR" sz="1000" dirty="0">
                <a:solidFill>
                  <a:schemeClr val="tx1"/>
                </a:solidFill>
                <a:latin typeface="Calibri"/>
              </a:rPr>
              <a:t>Plafonnée à 270k€ : pour une collectivité de plus de 100 000 habitants.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defRPr/>
            </a:pPr>
            <a:r>
              <a:rPr lang="fr-FR" sz="1000" dirty="0">
                <a:solidFill>
                  <a:schemeClr val="tx1"/>
                </a:solidFill>
                <a:latin typeface="Calibri"/>
              </a:rPr>
              <a:t>Plafonnée à 135k€ : pour une collectivité de moins de 100 000 habitants. </a:t>
            </a: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fr-FR" sz="1200" b="1" dirty="0">
                <a:solidFill>
                  <a:schemeClr val="tx1"/>
                </a:solidFill>
                <a:latin typeface="Calibri"/>
              </a:rPr>
              <a:t>Part variable</a:t>
            </a:r>
            <a:r>
              <a:rPr lang="fr-FR" sz="1200" dirty="0">
                <a:solidFill>
                  <a:schemeClr val="tx1"/>
                </a:solidFill>
                <a:latin typeface="Calibri"/>
              </a:rPr>
              <a:t>: versée uniquement en cas d’atteinte d’au moins 60% des 3 objectifs fixés ci-dessus.   </a:t>
            </a: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buClr>
                <a:srgbClr val="00459D"/>
              </a:buClr>
              <a:buSzPct val="130000"/>
              <a:buNone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Le montant du contrat d’objectif sera plafonné à 1€/MWh/20 ans et 70 % des dépenses d’animation</a:t>
            </a: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459D"/>
              </a:buClr>
              <a:buSzPct val="130000"/>
              <a:buNone/>
              <a:defRPr/>
            </a:pPr>
            <a:r>
              <a:rPr lang="fr-FR" sz="1200" dirty="0">
                <a:solidFill>
                  <a:schemeClr val="tx1"/>
                </a:solidFill>
                <a:latin typeface="Calibri"/>
              </a:rPr>
              <a:t>éligibles. </a:t>
            </a:r>
            <a:endParaRPr lang="fr-FR" sz="1200" b="1" dirty="0">
              <a:solidFill>
                <a:schemeClr val="tx1"/>
              </a:solidFill>
              <a:latin typeface="Calibri"/>
            </a:endParaRP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buClr>
                <a:srgbClr val="00459D"/>
              </a:buClr>
              <a:buSzPct val="130000"/>
              <a:buNone/>
              <a:defRPr/>
            </a:pPr>
            <a:r>
              <a:rPr lang="fr-FR" sz="1200" b="1" dirty="0">
                <a:solidFill>
                  <a:srgbClr val="5770BE"/>
                </a:solidFill>
                <a:latin typeface="Calibri"/>
              </a:rPr>
              <a:t>L’opérateur territorial prend des engagements en nombre de dossiers et en production d’ENR, et</a:t>
            </a:r>
          </a:p>
          <a:p>
            <a:pPr marL="172800" indent="-172800">
              <a:lnSpc>
                <a:spcPct val="100000"/>
              </a:lnSpc>
              <a:spcBef>
                <a:spcPts val="0"/>
              </a:spcBef>
              <a:buClr>
                <a:srgbClr val="00459D"/>
              </a:buClr>
              <a:buSzPct val="130000"/>
              <a:buNone/>
              <a:defRPr/>
            </a:pPr>
            <a:r>
              <a:rPr lang="fr-FR" sz="1200" b="1" dirty="0">
                <a:solidFill>
                  <a:srgbClr val="5770BE"/>
                </a:solidFill>
                <a:latin typeface="Calibri"/>
              </a:rPr>
              <a:t>l’ADEME s’engage sur un financement de l’animation.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3"/>
          <a:srcRect l="329" r="298"/>
          <a:stretch/>
        </p:blipFill>
        <p:spPr>
          <a:xfrm>
            <a:off x="1" y="7093285"/>
            <a:ext cx="6858001" cy="7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437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1410</TotalTime>
  <Words>739</Words>
  <Application>Microsoft Office PowerPoint</Application>
  <PresentationFormat>Format A4 (210 x 297 mm)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Marianne</vt:lpstr>
      <vt:lpstr>Wingdings</vt:lpstr>
      <vt:lpstr>Thème Office</vt:lpstr>
      <vt:lpstr>Présentation PowerPoint</vt:lpstr>
      <vt:lpstr>Présentation PowerPoint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LECOINTE Stéphane</dc:creator>
  <cp:lastModifiedBy>BARAIS Claire</cp:lastModifiedBy>
  <cp:revision>91</cp:revision>
  <cp:lastPrinted>2017-03-13T14:20:42Z</cp:lastPrinted>
  <dcterms:created xsi:type="dcterms:W3CDTF">2017-02-08T15:06:37Z</dcterms:created>
  <dcterms:modified xsi:type="dcterms:W3CDTF">2022-03-14T15:31:11Z</dcterms:modified>
</cp:coreProperties>
</file>