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 Renaud" initials="MR" lastIdx="1" clrIdx="0">
    <p:extLst>
      <p:ext uri="{19B8F6BF-5375-455C-9EA6-DF929625EA0E}">
        <p15:presenceInfo xmlns:p15="http://schemas.microsoft.com/office/powerpoint/2012/main" userId="S-1-5-21-3163637644-1603862540-193579974-130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F4C"/>
    <a:srgbClr val="00AC8C"/>
    <a:srgbClr val="5770BE"/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27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16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37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43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45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50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15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45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19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49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4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81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56AE3-D0F0-49BB-9562-C9DED90D1424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30C33-253B-41CF-BF79-9FF42EF40D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630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claire.barais@adem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740" y="6450532"/>
            <a:ext cx="1168259" cy="778839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65" y="6421104"/>
            <a:ext cx="1176359" cy="781299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168" y="6456712"/>
            <a:ext cx="1151382" cy="766145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200090" y="1278767"/>
            <a:ext cx="65038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6F4C"/>
                </a:solidFill>
              </a:rPr>
              <a:t>Contrat de développement des ENR : </a:t>
            </a:r>
          </a:p>
          <a:p>
            <a:pPr algn="ctr"/>
            <a:r>
              <a:rPr lang="fr-FR" b="1" dirty="0">
                <a:solidFill>
                  <a:srgbClr val="FF6F4C"/>
                </a:solidFill>
              </a:rPr>
              <a:t>L’ADEME vous propose un partenariat incitatif pour le développement des ENR thermiques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311031" y="9710544"/>
            <a:ext cx="534476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600" i="1" dirty="0">
                <a:solidFill>
                  <a:srgbClr val="FF6F4C"/>
                </a:solidFill>
              </a:rPr>
              <a:t>L’ADEME Bretagne accompagne vos projets de développement des ENR– Appel à projets 2021</a:t>
            </a: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-101530" y="4687984"/>
            <a:ext cx="6792402" cy="369889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 contrat de développement patrimonial des ENR thermiques, c’est :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9468" y="2964959"/>
            <a:ext cx="6830304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>
              <a:spcBef>
                <a:spcPts val="1000"/>
              </a:spcBef>
              <a:defRPr/>
            </a:pPr>
            <a:r>
              <a:rPr lang="fr-FR" sz="1200" b="1" kern="0" dirty="0">
                <a:solidFill>
                  <a:srgbClr val="5770BE"/>
                </a:solidFill>
              </a:rPr>
              <a:t>Vous êtes propriétaire d’un patrimoine bâti important avec de forts besoins énergétiques? </a:t>
            </a:r>
          </a:p>
          <a:p>
            <a:pPr algn="just" defTabSz="914400">
              <a:spcBef>
                <a:spcPts val="1000"/>
              </a:spcBef>
              <a:defRPr/>
            </a:pPr>
            <a:r>
              <a:rPr lang="fr-FR" sz="1200" b="1" kern="0" dirty="0">
                <a:solidFill>
                  <a:srgbClr val="5770BE"/>
                </a:solidFill>
              </a:rPr>
              <a:t>Vous devez planifier sur plusieurs années un programme de travaux sur vos systèmes de chauffage et de production d’eau chaude sanitaire ? </a:t>
            </a:r>
          </a:p>
          <a:p>
            <a:pPr algn="just" defTabSz="914400">
              <a:spcBef>
                <a:spcPts val="1000"/>
              </a:spcBef>
              <a:defRPr/>
            </a:pPr>
            <a:r>
              <a:rPr lang="fr-FR" sz="1200" b="1" kern="0" dirty="0">
                <a:solidFill>
                  <a:srgbClr val="5770BE"/>
                </a:solidFill>
              </a:rPr>
              <a:t>Les énergies renouvelables sont un atout pour vous ou votre territoire ? </a:t>
            </a:r>
          </a:p>
          <a:p>
            <a:pPr algn="just" defTabSz="914400">
              <a:spcBef>
                <a:spcPts val="1000"/>
              </a:spcBef>
              <a:defRPr/>
            </a:pPr>
            <a:r>
              <a:rPr lang="fr-FR" sz="1200" b="1" kern="0" dirty="0">
                <a:solidFill>
                  <a:srgbClr val="5770BE"/>
                </a:solidFill>
              </a:rPr>
              <a:t>LE CONTRAT DE DÉVELOPPEMENT PATRIMONIAL DES ÉNERGIES RENOUVELABLES THERMIQUES EST FAIT POUR VOUS !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358" y="6445595"/>
            <a:ext cx="1151382" cy="77074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5" t="6624" r="3519" b="3351"/>
          <a:stretch/>
        </p:blipFill>
        <p:spPr>
          <a:xfrm>
            <a:off x="-57894" y="6437489"/>
            <a:ext cx="1159975" cy="77020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01" y="6428531"/>
            <a:ext cx="1149525" cy="766801"/>
          </a:xfrm>
          <a:prstGeom prst="rect">
            <a:avLst/>
          </a:prstGeom>
        </p:spPr>
      </p:pic>
      <p:grpSp>
        <p:nvGrpSpPr>
          <p:cNvPr id="18" name="Groupe 17"/>
          <p:cNvGrpSpPr/>
          <p:nvPr/>
        </p:nvGrpSpPr>
        <p:grpSpPr>
          <a:xfrm>
            <a:off x="200090" y="7171310"/>
            <a:ext cx="6296963" cy="2524243"/>
            <a:chOff x="751828" y="4435094"/>
            <a:chExt cx="7472574" cy="2296214"/>
          </a:xfrm>
        </p:grpSpPr>
        <p:sp>
          <p:nvSpPr>
            <p:cNvPr id="19" name="Rectangle 18"/>
            <p:cNvSpPr/>
            <p:nvPr/>
          </p:nvSpPr>
          <p:spPr>
            <a:xfrm>
              <a:off x="980501" y="4781322"/>
              <a:ext cx="7243901" cy="1949986"/>
            </a:xfrm>
            <a:prstGeom prst="rect">
              <a:avLst/>
            </a:prstGeom>
            <a:solidFill>
              <a:srgbClr val="DEF1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31"/>
            <p:cNvSpPr/>
            <p:nvPr/>
          </p:nvSpPr>
          <p:spPr>
            <a:xfrm>
              <a:off x="751828" y="4435094"/>
              <a:ext cx="3084874" cy="855802"/>
            </a:xfrm>
            <a:custGeom>
              <a:avLst/>
              <a:gdLst>
                <a:gd name="connsiteX0" fmla="*/ 0 w 3011122"/>
                <a:gd name="connsiteY0" fmla="*/ 0 h 441810"/>
                <a:gd name="connsiteX1" fmla="*/ 501854 w 3011122"/>
                <a:gd name="connsiteY1" fmla="*/ 0 h 441810"/>
                <a:gd name="connsiteX2" fmla="*/ 501854 w 3011122"/>
                <a:gd name="connsiteY2" fmla="*/ 0 h 441810"/>
                <a:gd name="connsiteX3" fmla="*/ 1254634 w 3011122"/>
                <a:gd name="connsiteY3" fmla="*/ 0 h 441810"/>
                <a:gd name="connsiteX4" fmla="*/ 3011122 w 3011122"/>
                <a:gd name="connsiteY4" fmla="*/ 0 h 441810"/>
                <a:gd name="connsiteX5" fmla="*/ 3011122 w 3011122"/>
                <a:gd name="connsiteY5" fmla="*/ 257723 h 441810"/>
                <a:gd name="connsiteX6" fmla="*/ 3011122 w 3011122"/>
                <a:gd name="connsiteY6" fmla="*/ 257723 h 441810"/>
                <a:gd name="connsiteX7" fmla="*/ 3011122 w 3011122"/>
                <a:gd name="connsiteY7" fmla="*/ 368175 h 441810"/>
                <a:gd name="connsiteX8" fmla="*/ 3011122 w 3011122"/>
                <a:gd name="connsiteY8" fmla="*/ 441810 h 441810"/>
                <a:gd name="connsiteX9" fmla="*/ 1254634 w 3011122"/>
                <a:gd name="connsiteY9" fmla="*/ 441810 h 441810"/>
                <a:gd name="connsiteX10" fmla="*/ 1128749 w 3011122"/>
                <a:gd name="connsiteY10" fmla="*/ 1077009 h 441810"/>
                <a:gd name="connsiteX11" fmla="*/ 501854 w 3011122"/>
                <a:gd name="connsiteY11" fmla="*/ 441810 h 441810"/>
                <a:gd name="connsiteX12" fmla="*/ 0 w 3011122"/>
                <a:gd name="connsiteY12" fmla="*/ 441810 h 441810"/>
                <a:gd name="connsiteX13" fmla="*/ 0 w 3011122"/>
                <a:gd name="connsiteY13" fmla="*/ 368175 h 441810"/>
                <a:gd name="connsiteX14" fmla="*/ 0 w 3011122"/>
                <a:gd name="connsiteY14" fmla="*/ 257723 h 441810"/>
                <a:gd name="connsiteX15" fmla="*/ 0 w 3011122"/>
                <a:gd name="connsiteY15" fmla="*/ 257723 h 441810"/>
                <a:gd name="connsiteX16" fmla="*/ 0 w 3011122"/>
                <a:gd name="connsiteY16" fmla="*/ 0 h 441810"/>
                <a:gd name="connsiteX0" fmla="*/ 0 w 3011122"/>
                <a:gd name="connsiteY0" fmla="*/ 0 h 1077009"/>
                <a:gd name="connsiteX1" fmla="*/ 501854 w 3011122"/>
                <a:gd name="connsiteY1" fmla="*/ 0 h 1077009"/>
                <a:gd name="connsiteX2" fmla="*/ 501854 w 3011122"/>
                <a:gd name="connsiteY2" fmla="*/ 0 h 1077009"/>
                <a:gd name="connsiteX3" fmla="*/ 1254634 w 3011122"/>
                <a:gd name="connsiteY3" fmla="*/ 0 h 1077009"/>
                <a:gd name="connsiteX4" fmla="*/ 3011122 w 3011122"/>
                <a:gd name="connsiteY4" fmla="*/ 0 h 1077009"/>
                <a:gd name="connsiteX5" fmla="*/ 3011122 w 3011122"/>
                <a:gd name="connsiteY5" fmla="*/ 257723 h 1077009"/>
                <a:gd name="connsiteX6" fmla="*/ 3011122 w 3011122"/>
                <a:gd name="connsiteY6" fmla="*/ 257723 h 1077009"/>
                <a:gd name="connsiteX7" fmla="*/ 3011122 w 3011122"/>
                <a:gd name="connsiteY7" fmla="*/ 368175 h 1077009"/>
                <a:gd name="connsiteX8" fmla="*/ 3011122 w 3011122"/>
                <a:gd name="connsiteY8" fmla="*/ 441810 h 1077009"/>
                <a:gd name="connsiteX9" fmla="*/ 725824 w 3011122"/>
                <a:gd name="connsiteY9" fmla="*/ 441810 h 1077009"/>
                <a:gd name="connsiteX10" fmla="*/ 1128749 w 3011122"/>
                <a:gd name="connsiteY10" fmla="*/ 1077009 h 1077009"/>
                <a:gd name="connsiteX11" fmla="*/ 501854 w 3011122"/>
                <a:gd name="connsiteY11" fmla="*/ 441810 h 1077009"/>
                <a:gd name="connsiteX12" fmla="*/ 0 w 3011122"/>
                <a:gd name="connsiteY12" fmla="*/ 441810 h 1077009"/>
                <a:gd name="connsiteX13" fmla="*/ 0 w 3011122"/>
                <a:gd name="connsiteY13" fmla="*/ 368175 h 1077009"/>
                <a:gd name="connsiteX14" fmla="*/ 0 w 3011122"/>
                <a:gd name="connsiteY14" fmla="*/ 257723 h 1077009"/>
                <a:gd name="connsiteX15" fmla="*/ 0 w 3011122"/>
                <a:gd name="connsiteY15" fmla="*/ 257723 h 1077009"/>
                <a:gd name="connsiteX16" fmla="*/ 0 w 3011122"/>
                <a:gd name="connsiteY16" fmla="*/ 0 h 1077009"/>
                <a:gd name="connsiteX0" fmla="*/ 0 w 3011122"/>
                <a:gd name="connsiteY0" fmla="*/ 0 h 1043958"/>
                <a:gd name="connsiteX1" fmla="*/ 501854 w 3011122"/>
                <a:gd name="connsiteY1" fmla="*/ 0 h 1043958"/>
                <a:gd name="connsiteX2" fmla="*/ 501854 w 3011122"/>
                <a:gd name="connsiteY2" fmla="*/ 0 h 1043958"/>
                <a:gd name="connsiteX3" fmla="*/ 1254634 w 3011122"/>
                <a:gd name="connsiteY3" fmla="*/ 0 h 1043958"/>
                <a:gd name="connsiteX4" fmla="*/ 3011122 w 3011122"/>
                <a:gd name="connsiteY4" fmla="*/ 0 h 1043958"/>
                <a:gd name="connsiteX5" fmla="*/ 3011122 w 3011122"/>
                <a:gd name="connsiteY5" fmla="*/ 257723 h 1043958"/>
                <a:gd name="connsiteX6" fmla="*/ 3011122 w 3011122"/>
                <a:gd name="connsiteY6" fmla="*/ 257723 h 1043958"/>
                <a:gd name="connsiteX7" fmla="*/ 3011122 w 3011122"/>
                <a:gd name="connsiteY7" fmla="*/ 368175 h 1043958"/>
                <a:gd name="connsiteX8" fmla="*/ 3011122 w 3011122"/>
                <a:gd name="connsiteY8" fmla="*/ 441810 h 1043958"/>
                <a:gd name="connsiteX9" fmla="*/ 725824 w 3011122"/>
                <a:gd name="connsiteY9" fmla="*/ 441810 h 1043958"/>
                <a:gd name="connsiteX10" fmla="*/ 820277 w 3011122"/>
                <a:gd name="connsiteY10" fmla="*/ 1043958 h 1043958"/>
                <a:gd name="connsiteX11" fmla="*/ 501854 w 3011122"/>
                <a:gd name="connsiteY11" fmla="*/ 441810 h 1043958"/>
                <a:gd name="connsiteX12" fmla="*/ 0 w 3011122"/>
                <a:gd name="connsiteY12" fmla="*/ 441810 h 1043958"/>
                <a:gd name="connsiteX13" fmla="*/ 0 w 3011122"/>
                <a:gd name="connsiteY13" fmla="*/ 368175 h 1043958"/>
                <a:gd name="connsiteX14" fmla="*/ 0 w 3011122"/>
                <a:gd name="connsiteY14" fmla="*/ 257723 h 1043958"/>
                <a:gd name="connsiteX15" fmla="*/ 0 w 3011122"/>
                <a:gd name="connsiteY15" fmla="*/ 257723 h 1043958"/>
                <a:gd name="connsiteX16" fmla="*/ 0 w 3011122"/>
                <a:gd name="connsiteY16" fmla="*/ 0 h 1043958"/>
                <a:gd name="connsiteX0" fmla="*/ 0 w 3011122"/>
                <a:gd name="connsiteY0" fmla="*/ 0 h 1043958"/>
                <a:gd name="connsiteX1" fmla="*/ 501854 w 3011122"/>
                <a:gd name="connsiteY1" fmla="*/ 0 h 1043958"/>
                <a:gd name="connsiteX2" fmla="*/ 501854 w 3011122"/>
                <a:gd name="connsiteY2" fmla="*/ 0 h 1043958"/>
                <a:gd name="connsiteX3" fmla="*/ 1254634 w 3011122"/>
                <a:gd name="connsiteY3" fmla="*/ 0 h 1043958"/>
                <a:gd name="connsiteX4" fmla="*/ 3011122 w 3011122"/>
                <a:gd name="connsiteY4" fmla="*/ 0 h 1043958"/>
                <a:gd name="connsiteX5" fmla="*/ 3011122 w 3011122"/>
                <a:gd name="connsiteY5" fmla="*/ 257723 h 1043958"/>
                <a:gd name="connsiteX6" fmla="*/ 3011122 w 3011122"/>
                <a:gd name="connsiteY6" fmla="*/ 257723 h 1043958"/>
                <a:gd name="connsiteX7" fmla="*/ 3011122 w 3011122"/>
                <a:gd name="connsiteY7" fmla="*/ 368175 h 1043958"/>
                <a:gd name="connsiteX8" fmla="*/ 3011122 w 3011122"/>
                <a:gd name="connsiteY8" fmla="*/ 441810 h 1043958"/>
                <a:gd name="connsiteX9" fmla="*/ 725824 w 3011122"/>
                <a:gd name="connsiteY9" fmla="*/ 441810 h 1043958"/>
                <a:gd name="connsiteX10" fmla="*/ 820277 w 3011122"/>
                <a:gd name="connsiteY10" fmla="*/ 1043958 h 1043958"/>
                <a:gd name="connsiteX11" fmla="*/ 303550 w 3011122"/>
                <a:gd name="connsiteY11" fmla="*/ 430794 h 1043958"/>
                <a:gd name="connsiteX12" fmla="*/ 0 w 3011122"/>
                <a:gd name="connsiteY12" fmla="*/ 441810 h 1043958"/>
                <a:gd name="connsiteX13" fmla="*/ 0 w 3011122"/>
                <a:gd name="connsiteY13" fmla="*/ 368175 h 1043958"/>
                <a:gd name="connsiteX14" fmla="*/ 0 w 3011122"/>
                <a:gd name="connsiteY14" fmla="*/ 257723 h 1043958"/>
                <a:gd name="connsiteX15" fmla="*/ 0 w 3011122"/>
                <a:gd name="connsiteY15" fmla="*/ 257723 h 1043958"/>
                <a:gd name="connsiteX16" fmla="*/ 0 w 3011122"/>
                <a:gd name="connsiteY16" fmla="*/ 0 h 1043958"/>
                <a:gd name="connsiteX0" fmla="*/ 0 w 3011122"/>
                <a:gd name="connsiteY0" fmla="*/ 0 h 1043958"/>
                <a:gd name="connsiteX1" fmla="*/ 501854 w 3011122"/>
                <a:gd name="connsiteY1" fmla="*/ 0 h 1043958"/>
                <a:gd name="connsiteX2" fmla="*/ 501854 w 3011122"/>
                <a:gd name="connsiteY2" fmla="*/ 0 h 1043958"/>
                <a:gd name="connsiteX3" fmla="*/ 1254634 w 3011122"/>
                <a:gd name="connsiteY3" fmla="*/ 0 h 1043958"/>
                <a:gd name="connsiteX4" fmla="*/ 3011122 w 3011122"/>
                <a:gd name="connsiteY4" fmla="*/ 0 h 1043958"/>
                <a:gd name="connsiteX5" fmla="*/ 3011122 w 3011122"/>
                <a:gd name="connsiteY5" fmla="*/ 257723 h 1043958"/>
                <a:gd name="connsiteX6" fmla="*/ 3011122 w 3011122"/>
                <a:gd name="connsiteY6" fmla="*/ 257723 h 1043958"/>
                <a:gd name="connsiteX7" fmla="*/ 3011122 w 3011122"/>
                <a:gd name="connsiteY7" fmla="*/ 368175 h 1043958"/>
                <a:gd name="connsiteX8" fmla="*/ 3011122 w 3011122"/>
                <a:gd name="connsiteY8" fmla="*/ 441810 h 1043958"/>
                <a:gd name="connsiteX9" fmla="*/ 571588 w 3011122"/>
                <a:gd name="connsiteY9" fmla="*/ 430793 h 1043958"/>
                <a:gd name="connsiteX10" fmla="*/ 820277 w 3011122"/>
                <a:gd name="connsiteY10" fmla="*/ 1043958 h 1043958"/>
                <a:gd name="connsiteX11" fmla="*/ 303550 w 3011122"/>
                <a:gd name="connsiteY11" fmla="*/ 430794 h 1043958"/>
                <a:gd name="connsiteX12" fmla="*/ 0 w 3011122"/>
                <a:gd name="connsiteY12" fmla="*/ 441810 h 1043958"/>
                <a:gd name="connsiteX13" fmla="*/ 0 w 3011122"/>
                <a:gd name="connsiteY13" fmla="*/ 368175 h 1043958"/>
                <a:gd name="connsiteX14" fmla="*/ 0 w 3011122"/>
                <a:gd name="connsiteY14" fmla="*/ 257723 h 1043958"/>
                <a:gd name="connsiteX15" fmla="*/ 0 w 3011122"/>
                <a:gd name="connsiteY15" fmla="*/ 257723 h 1043958"/>
                <a:gd name="connsiteX16" fmla="*/ 0 w 3011122"/>
                <a:gd name="connsiteY16" fmla="*/ 0 h 1043958"/>
                <a:gd name="connsiteX0" fmla="*/ 0 w 3011122"/>
                <a:gd name="connsiteY0" fmla="*/ 0 h 977857"/>
                <a:gd name="connsiteX1" fmla="*/ 501854 w 3011122"/>
                <a:gd name="connsiteY1" fmla="*/ 0 h 977857"/>
                <a:gd name="connsiteX2" fmla="*/ 501854 w 3011122"/>
                <a:gd name="connsiteY2" fmla="*/ 0 h 977857"/>
                <a:gd name="connsiteX3" fmla="*/ 1254634 w 3011122"/>
                <a:gd name="connsiteY3" fmla="*/ 0 h 977857"/>
                <a:gd name="connsiteX4" fmla="*/ 3011122 w 3011122"/>
                <a:gd name="connsiteY4" fmla="*/ 0 h 977857"/>
                <a:gd name="connsiteX5" fmla="*/ 3011122 w 3011122"/>
                <a:gd name="connsiteY5" fmla="*/ 257723 h 977857"/>
                <a:gd name="connsiteX6" fmla="*/ 3011122 w 3011122"/>
                <a:gd name="connsiteY6" fmla="*/ 257723 h 977857"/>
                <a:gd name="connsiteX7" fmla="*/ 3011122 w 3011122"/>
                <a:gd name="connsiteY7" fmla="*/ 368175 h 977857"/>
                <a:gd name="connsiteX8" fmla="*/ 3011122 w 3011122"/>
                <a:gd name="connsiteY8" fmla="*/ 441810 h 977857"/>
                <a:gd name="connsiteX9" fmla="*/ 571588 w 3011122"/>
                <a:gd name="connsiteY9" fmla="*/ 430793 h 977857"/>
                <a:gd name="connsiteX10" fmla="*/ 544855 w 3011122"/>
                <a:gd name="connsiteY10" fmla="*/ 977857 h 977857"/>
                <a:gd name="connsiteX11" fmla="*/ 303550 w 3011122"/>
                <a:gd name="connsiteY11" fmla="*/ 430794 h 977857"/>
                <a:gd name="connsiteX12" fmla="*/ 0 w 3011122"/>
                <a:gd name="connsiteY12" fmla="*/ 441810 h 977857"/>
                <a:gd name="connsiteX13" fmla="*/ 0 w 3011122"/>
                <a:gd name="connsiteY13" fmla="*/ 368175 h 977857"/>
                <a:gd name="connsiteX14" fmla="*/ 0 w 3011122"/>
                <a:gd name="connsiteY14" fmla="*/ 257723 h 977857"/>
                <a:gd name="connsiteX15" fmla="*/ 0 w 3011122"/>
                <a:gd name="connsiteY15" fmla="*/ 257723 h 977857"/>
                <a:gd name="connsiteX16" fmla="*/ 0 w 3011122"/>
                <a:gd name="connsiteY16" fmla="*/ 0 h 977857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30793 h 966840"/>
                <a:gd name="connsiteX10" fmla="*/ 599939 w 3011122"/>
                <a:gd name="connsiteY10" fmla="*/ 966840 h 966840"/>
                <a:gd name="connsiteX11" fmla="*/ 303550 w 3011122"/>
                <a:gd name="connsiteY11" fmla="*/ 430794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30793 h 966840"/>
                <a:gd name="connsiteX10" fmla="*/ 566889 w 3011122"/>
                <a:gd name="connsiteY10" fmla="*/ 966840 h 966840"/>
                <a:gd name="connsiteX11" fmla="*/ 303550 w 3011122"/>
                <a:gd name="connsiteY11" fmla="*/ 430794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30793 h 966840"/>
                <a:gd name="connsiteX10" fmla="*/ 566889 w 3011122"/>
                <a:gd name="connsiteY10" fmla="*/ 966840 h 966840"/>
                <a:gd name="connsiteX11" fmla="*/ 338427 w 3011122"/>
                <a:gd name="connsiteY11" fmla="*/ 457665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44230 h 966840"/>
                <a:gd name="connsiteX10" fmla="*/ 566889 w 3011122"/>
                <a:gd name="connsiteY10" fmla="*/ 966840 h 966840"/>
                <a:gd name="connsiteX11" fmla="*/ 338427 w 3011122"/>
                <a:gd name="connsiteY11" fmla="*/ 457665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44230 h 966840"/>
                <a:gd name="connsiteX10" fmla="*/ 566889 w 3011122"/>
                <a:gd name="connsiteY10" fmla="*/ 966840 h 966840"/>
                <a:gd name="connsiteX11" fmla="*/ 350052 w 3011122"/>
                <a:gd name="connsiteY11" fmla="*/ 444230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44230 h 966840"/>
                <a:gd name="connsiteX10" fmla="*/ 566889 w 3011122"/>
                <a:gd name="connsiteY10" fmla="*/ 966840 h 966840"/>
                <a:gd name="connsiteX11" fmla="*/ 350052 w 3011122"/>
                <a:gd name="connsiteY11" fmla="*/ 457666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011122" h="966840">
                  <a:moveTo>
                    <a:pt x="0" y="0"/>
                  </a:moveTo>
                  <a:lnTo>
                    <a:pt x="501854" y="0"/>
                  </a:lnTo>
                  <a:lnTo>
                    <a:pt x="501854" y="0"/>
                  </a:lnTo>
                  <a:lnTo>
                    <a:pt x="1254634" y="0"/>
                  </a:lnTo>
                  <a:lnTo>
                    <a:pt x="3011122" y="0"/>
                  </a:lnTo>
                  <a:lnTo>
                    <a:pt x="3011122" y="257723"/>
                  </a:lnTo>
                  <a:lnTo>
                    <a:pt x="3011122" y="257723"/>
                  </a:lnTo>
                  <a:lnTo>
                    <a:pt x="3011122" y="368175"/>
                  </a:lnTo>
                  <a:lnTo>
                    <a:pt x="3011122" y="441810"/>
                  </a:lnTo>
                  <a:lnTo>
                    <a:pt x="571588" y="444230"/>
                  </a:lnTo>
                  <a:cubicBezTo>
                    <a:pt x="570022" y="622912"/>
                    <a:pt x="568455" y="788158"/>
                    <a:pt x="566889" y="966840"/>
                  </a:cubicBezTo>
                  <a:lnTo>
                    <a:pt x="350052" y="457666"/>
                  </a:lnTo>
                  <a:lnTo>
                    <a:pt x="0" y="441810"/>
                  </a:lnTo>
                  <a:lnTo>
                    <a:pt x="0" y="368175"/>
                  </a:lnTo>
                  <a:lnTo>
                    <a:pt x="0" y="257723"/>
                  </a:lnTo>
                  <a:lnTo>
                    <a:pt x="0" y="257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C8C"/>
            </a:solidFill>
            <a:ln>
              <a:solidFill>
                <a:srgbClr val="62C4B0"/>
              </a:solidFill>
            </a:ln>
            <a:effectLst>
              <a:glow rad="12700">
                <a:schemeClr val="accent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392788" y="7552939"/>
            <a:ext cx="6104265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ü"/>
            </a:pPr>
            <a:endParaRPr lang="fr-FR" sz="1600" dirty="0">
              <a:solidFill>
                <a:srgbClr val="00948C"/>
              </a:solidFill>
            </a:endParaRP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rgbClr val="00AC8C"/>
                </a:solidFill>
              </a:rPr>
              <a:t>Une visibilité dans le temps sur les travaux à engager.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rgbClr val="00AC8C"/>
                </a:solidFill>
              </a:rPr>
              <a:t>Une subvention unique et lisible pour l’ensemble du programme ! 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rgbClr val="00AC8C"/>
                </a:solidFill>
              </a:rPr>
              <a:t>Pendant toute la durée du contrat (3 à 6 ans), vous bénéficiez d’un accompagnement technique de l’ADEME, au plus près de vos besoins.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903" y="7244078"/>
            <a:ext cx="206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cap="small" dirty="0">
                <a:solidFill>
                  <a:schemeClr val="bg1"/>
                </a:solidFill>
              </a:rPr>
              <a:t>Les plus du dispositif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19468" y="5149150"/>
            <a:ext cx="6830304" cy="1087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>
              <a:spcBef>
                <a:spcPts val="1000"/>
              </a:spcBef>
              <a:defRPr/>
            </a:pPr>
            <a:r>
              <a:rPr lang="fr-FR" sz="1200" b="1" kern="0" dirty="0">
                <a:solidFill>
                  <a:srgbClr val="5770BE"/>
                </a:solidFill>
              </a:rPr>
              <a:t>Un véritable partenariat technique et financier avec l’ADEME :</a:t>
            </a:r>
          </a:p>
          <a:p>
            <a:pPr algn="just" defTabSz="914400">
              <a:spcBef>
                <a:spcPts val="1000"/>
              </a:spcBef>
              <a:defRPr/>
            </a:pPr>
            <a:r>
              <a:rPr lang="fr-FR" sz="1200" b="1" u="sng" kern="0" dirty="0">
                <a:solidFill>
                  <a:srgbClr val="5770BE"/>
                </a:solidFill>
              </a:rPr>
              <a:t>La phase faisabilité </a:t>
            </a:r>
            <a:r>
              <a:rPr lang="fr-FR" sz="1200" b="1" kern="0" dirty="0">
                <a:solidFill>
                  <a:srgbClr val="5770BE"/>
                </a:solidFill>
              </a:rPr>
              <a:t>vous permet d’avoir une vision claire et à long terme des travaux à engager.</a:t>
            </a:r>
          </a:p>
          <a:p>
            <a:pPr algn="just" defTabSz="914400">
              <a:spcBef>
                <a:spcPts val="1000"/>
              </a:spcBef>
              <a:defRPr/>
            </a:pPr>
            <a:r>
              <a:rPr lang="fr-FR" sz="1200" b="1" u="sng" kern="0" dirty="0">
                <a:solidFill>
                  <a:srgbClr val="5770BE"/>
                </a:solidFill>
              </a:rPr>
              <a:t>La phase réalisation </a:t>
            </a:r>
            <a:r>
              <a:rPr lang="fr-FR" sz="1200" b="1" kern="0" dirty="0">
                <a:solidFill>
                  <a:srgbClr val="5770BE"/>
                </a:solidFill>
              </a:rPr>
              <a:t>vous donne accès pour l’ensemble de votre programme de travaux à un financement unique, avec un objectif de performance et de qualité des installations.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-88507" y="2546324"/>
            <a:ext cx="6792402" cy="369889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Pourquoi un contrat de développement patrimonial des ENR thermiques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695" y="102772"/>
            <a:ext cx="1435586" cy="83958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9980" y="45048"/>
            <a:ext cx="2160545" cy="110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16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7087" y="9271375"/>
            <a:ext cx="6347925" cy="430887"/>
          </a:xfrm>
          <a:prstGeom prst="rec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100" b="1" dirty="0"/>
              <a:t>POUR EN SAVOIR PLUS SUR LE FONDS CHALEUR ET LES CONTRATS DE DEVELOPPEMENTS DES ENR:</a:t>
            </a:r>
          </a:p>
          <a:p>
            <a:pPr algn="just"/>
            <a:r>
              <a:rPr lang="fr-FR" sz="1100" dirty="0"/>
              <a:t>Consultez le site Internet ADEME dédié : </a:t>
            </a:r>
            <a:r>
              <a:rPr lang="fr-FR" sz="1100" i="1" dirty="0"/>
              <a:t>https://fondschaleur.ademe.fr/.</a:t>
            </a:r>
            <a:endParaRPr lang="fr-FR" sz="1100" dirty="0"/>
          </a:p>
        </p:txBody>
      </p:sp>
      <p:sp>
        <p:nvSpPr>
          <p:cNvPr id="4" name="ZoneTexte 3"/>
          <p:cNvSpPr txBox="1"/>
          <p:nvPr/>
        </p:nvSpPr>
        <p:spPr>
          <a:xfrm>
            <a:off x="283239" y="7488274"/>
            <a:ext cx="6347925" cy="1107996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5770BE"/>
                </a:solidFill>
              </a:rPr>
              <a:t>POUR DÉPOSER UN PROJET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5770BE"/>
                </a:solidFill>
              </a:rPr>
              <a:t>Documents disponible sur la plateforme Agir : https://agirpourlatransition.ademe.fr/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5770BE"/>
                </a:solidFill>
              </a:rPr>
              <a:t>Dates limites de dépôt des dossiers:</a:t>
            </a:r>
          </a:p>
          <a:p>
            <a:pPr marL="2057400" lvl="4" indent="-228600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5770BE"/>
                </a:solidFill>
              </a:rPr>
              <a:t>Mardi 6 Décembre 2022</a:t>
            </a:r>
          </a:p>
          <a:p>
            <a:r>
              <a:rPr lang="fr-FR" sz="1050" dirty="0">
                <a:solidFill>
                  <a:srgbClr val="5770BE"/>
                </a:solidFill>
              </a:rPr>
              <a:t>Contact pour tout complément d’information :</a:t>
            </a:r>
          </a:p>
          <a:p>
            <a:r>
              <a:rPr lang="fr-FR" sz="1050" dirty="0">
                <a:solidFill>
                  <a:srgbClr val="5770BE"/>
                </a:solidFill>
              </a:rPr>
              <a:t>			- Claire BARAIS </a:t>
            </a:r>
            <a:r>
              <a:rPr lang="fr-FR" sz="1000" dirty="0">
                <a:solidFill>
                  <a:srgbClr val="5770BE"/>
                </a:solidFill>
              </a:rPr>
              <a:t>(</a:t>
            </a:r>
            <a:r>
              <a:rPr lang="fr-FR" sz="1000" dirty="0">
                <a:solidFill>
                  <a:srgbClr val="5770BE"/>
                </a:solidFill>
                <a:hlinkClick r:id="rId2"/>
              </a:rPr>
              <a:t>claire.barais@ademe.fr</a:t>
            </a:r>
            <a:r>
              <a:rPr lang="fr-FR" sz="1000" dirty="0">
                <a:solidFill>
                  <a:srgbClr val="5770BE"/>
                </a:solidFill>
              </a:rPr>
              <a:t> / 02 99 85 89 23)</a:t>
            </a:r>
            <a:endParaRPr lang="fr-FR" sz="1000" b="1" dirty="0">
              <a:solidFill>
                <a:srgbClr val="5770BE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11031" y="9710544"/>
            <a:ext cx="534476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600" i="1" dirty="0">
                <a:solidFill>
                  <a:srgbClr val="FF6F4C"/>
                </a:solidFill>
              </a:rPr>
              <a:t>L’ADEME Bretagne accompagne vos projets de développement des ENR– Appel à projets 2021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1" y="66820"/>
            <a:ext cx="6668982" cy="3705855"/>
            <a:chOff x="703738" y="4558313"/>
            <a:chExt cx="7520664" cy="2217708"/>
          </a:xfrm>
        </p:grpSpPr>
        <p:sp>
          <p:nvSpPr>
            <p:cNvPr id="8" name="Rectangle 7"/>
            <p:cNvSpPr/>
            <p:nvPr/>
          </p:nvSpPr>
          <p:spPr>
            <a:xfrm>
              <a:off x="980501" y="4781321"/>
              <a:ext cx="7243901" cy="1949986"/>
            </a:xfrm>
            <a:prstGeom prst="rect">
              <a:avLst/>
            </a:prstGeom>
            <a:solidFill>
              <a:srgbClr val="DEF1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31"/>
            <p:cNvSpPr/>
            <p:nvPr/>
          </p:nvSpPr>
          <p:spPr>
            <a:xfrm>
              <a:off x="703738" y="4558313"/>
              <a:ext cx="3084874" cy="606099"/>
            </a:xfrm>
            <a:custGeom>
              <a:avLst/>
              <a:gdLst>
                <a:gd name="connsiteX0" fmla="*/ 0 w 3011122"/>
                <a:gd name="connsiteY0" fmla="*/ 0 h 441810"/>
                <a:gd name="connsiteX1" fmla="*/ 501854 w 3011122"/>
                <a:gd name="connsiteY1" fmla="*/ 0 h 441810"/>
                <a:gd name="connsiteX2" fmla="*/ 501854 w 3011122"/>
                <a:gd name="connsiteY2" fmla="*/ 0 h 441810"/>
                <a:gd name="connsiteX3" fmla="*/ 1254634 w 3011122"/>
                <a:gd name="connsiteY3" fmla="*/ 0 h 441810"/>
                <a:gd name="connsiteX4" fmla="*/ 3011122 w 3011122"/>
                <a:gd name="connsiteY4" fmla="*/ 0 h 441810"/>
                <a:gd name="connsiteX5" fmla="*/ 3011122 w 3011122"/>
                <a:gd name="connsiteY5" fmla="*/ 257723 h 441810"/>
                <a:gd name="connsiteX6" fmla="*/ 3011122 w 3011122"/>
                <a:gd name="connsiteY6" fmla="*/ 257723 h 441810"/>
                <a:gd name="connsiteX7" fmla="*/ 3011122 w 3011122"/>
                <a:gd name="connsiteY7" fmla="*/ 368175 h 441810"/>
                <a:gd name="connsiteX8" fmla="*/ 3011122 w 3011122"/>
                <a:gd name="connsiteY8" fmla="*/ 441810 h 441810"/>
                <a:gd name="connsiteX9" fmla="*/ 1254634 w 3011122"/>
                <a:gd name="connsiteY9" fmla="*/ 441810 h 441810"/>
                <a:gd name="connsiteX10" fmla="*/ 1128749 w 3011122"/>
                <a:gd name="connsiteY10" fmla="*/ 1077009 h 441810"/>
                <a:gd name="connsiteX11" fmla="*/ 501854 w 3011122"/>
                <a:gd name="connsiteY11" fmla="*/ 441810 h 441810"/>
                <a:gd name="connsiteX12" fmla="*/ 0 w 3011122"/>
                <a:gd name="connsiteY12" fmla="*/ 441810 h 441810"/>
                <a:gd name="connsiteX13" fmla="*/ 0 w 3011122"/>
                <a:gd name="connsiteY13" fmla="*/ 368175 h 441810"/>
                <a:gd name="connsiteX14" fmla="*/ 0 w 3011122"/>
                <a:gd name="connsiteY14" fmla="*/ 257723 h 441810"/>
                <a:gd name="connsiteX15" fmla="*/ 0 w 3011122"/>
                <a:gd name="connsiteY15" fmla="*/ 257723 h 441810"/>
                <a:gd name="connsiteX16" fmla="*/ 0 w 3011122"/>
                <a:gd name="connsiteY16" fmla="*/ 0 h 441810"/>
                <a:gd name="connsiteX0" fmla="*/ 0 w 3011122"/>
                <a:gd name="connsiteY0" fmla="*/ 0 h 1077009"/>
                <a:gd name="connsiteX1" fmla="*/ 501854 w 3011122"/>
                <a:gd name="connsiteY1" fmla="*/ 0 h 1077009"/>
                <a:gd name="connsiteX2" fmla="*/ 501854 w 3011122"/>
                <a:gd name="connsiteY2" fmla="*/ 0 h 1077009"/>
                <a:gd name="connsiteX3" fmla="*/ 1254634 w 3011122"/>
                <a:gd name="connsiteY3" fmla="*/ 0 h 1077009"/>
                <a:gd name="connsiteX4" fmla="*/ 3011122 w 3011122"/>
                <a:gd name="connsiteY4" fmla="*/ 0 h 1077009"/>
                <a:gd name="connsiteX5" fmla="*/ 3011122 w 3011122"/>
                <a:gd name="connsiteY5" fmla="*/ 257723 h 1077009"/>
                <a:gd name="connsiteX6" fmla="*/ 3011122 w 3011122"/>
                <a:gd name="connsiteY6" fmla="*/ 257723 h 1077009"/>
                <a:gd name="connsiteX7" fmla="*/ 3011122 w 3011122"/>
                <a:gd name="connsiteY7" fmla="*/ 368175 h 1077009"/>
                <a:gd name="connsiteX8" fmla="*/ 3011122 w 3011122"/>
                <a:gd name="connsiteY8" fmla="*/ 441810 h 1077009"/>
                <a:gd name="connsiteX9" fmla="*/ 725824 w 3011122"/>
                <a:gd name="connsiteY9" fmla="*/ 441810 h 1077009"/>
                <a:gd name="connsiteX10" fmla="*/ 1128749 w 3011122"/>
                <a:gd name="connsiteY10" fmla="*/ 1077009 h 1077009"/>
                <a:gd name="connsiteX11" fmla="*/ 501854 w 3011122"/>
                <a:gd name="connsiteY11" fmla="*/ 441810 h 1077009"/>
                <a:gd name="connsiteX12" fmla="*/ 0 w 3011122"/>
                <a:gd name="connsiteY12" fmla="*/ 441810 h 1077009"/>
                <a:gd name="connsiteX13" fmla="*/ 0 w 3011122"/>
                <a:gd name="connsiteY13" fmla="*/ 368175 h 1077009"/>
                <a:gd name="connsiteX14" fmla="*/ 0 w 3011122"/>
                <a:gd name="connsiteY14" fmla="*/ 257723 h 1077009"/>
                <a:gd name="connsiteX15" fmla="*/ 0 w 3011122"/>
                <a:gd name="connsiteY15" fmla="*/ 257723 h 1077009"/>
                <a:gd name="connsiteX16" fmla="*/ 0 w 3011122"/>
                <a:gd name="connsiteY16" fmla="*/ 0 h 1077009"/>
                <a:gd name="connsiteX0" fmla="*/ 0 w 3011122"/>
                <a:gd name="connsiteY0" fmla="*/ 0 h 1043958"/>
                <a:gd name="connsiteX1" fmla="*/ 501854 w 3011122"/>
                <a:gd name="connsiteY1" fmla="*/ 0 h 1043958"/>
                <a:gd name="connsiteX2" fmla="*/ 501854 w 3011122"/>
                <a:gd name="connsiteY2" fmla="*/ 0 h 1043958"/>
                <a:gd name="connsiteX3" fmla="*/ 1254634 w 3011122"/>
                <a:gd name="connsiteY3" fmla="*/ 0 h 1043958"/>
                <a:gd name="connsiteX4" fmla="*/ 3011122 w 3011122"/>
                <a:gd name="connsiteY4" fmla="*/ 0 h 1043958"/>
                <a:gd name="connsiteX5" fmla="*/ 3011122 w 3011122"/>
                <a:gd name="connsiteY5" fmla="*/ 257723 h 1043958"/>
                <a:gd name="connsiteX6" fmla="*/ 3011122 w 3011122"/>
                <a:gd name="connsiteY6" fmla="*/ 257723 h 1043958"/>
                <a:gd name="connsiteX7" fmla="*/ 3011122 w 3011122"/>
                <a:gd name="connsiteY7" fmla="*/ 368175 h 1043958"/>
                <a:gd name="connsiteX8" fmla="*/ 3011122 w 3011122"/>
                <a:gd name="connsiteY8" fmla="*/ 441810 h 1043958"/>
                <a:gd name="connsiteX9" fmla="*/ 725824 w 3011122"/>
                <a:gd name="connsiteY9" fmla="*/ 441810 h 1043958"/>
                <a:gd name="connsiteX10" fmla="*/ 820277 w 3011122"/>
                <a:gd name="connsiteY10" fmla="*/ 1043958 h 1043958"/>
                <a:gd name="connsiteX11" fmla="*/ 501854 w 3011122"/>
                <a:gd name="connsiteY11" fmla="*/ 441810 h 1043958"/>
                <a:gd name="connsiteX12" fmla="*/ 0 w 3011122"/>
                <a:gd name="connsiteY12" fmla="*/ 441810 h 1043958"/>
                <a:gd name="connsiteX13" fmla="*/ 0 w 3011122"/>
                <a:gd name="connsiteY13" fmla="*/ 368175 h 1043958"/>
                <a:gd name="connsiteX14" fmla="*/ 0 w 3011122"/>
                <a:gd name="connsiteY14" fmla="*/ 257723 h 1043958"/>
                <a:gd name="connsiteX15" fmla="*/ 0 w 3011122"/>
                <a:gd name="connsiteY15" fmla="*/ 257723 h 1043958"/>
                <a:gd name="connsiteX16" fmla="*/ 0 w 3011122"/>
                <a:gd name="connsiteY16" fmla="*/ 0 h 1043958"/>
                <a:gd name="connsiteX0" fmla="*/ 0 w 3011122"/>
                <a:gd name="connsiteY0" fmla="*/ 0 h 1043958"/>
                <a:gd name="connsiteX1" fmla="*/ 501854 w 3011122"/>
                <a:gd name="connsiteY1" fmla="*/ 0 h 1043958"/>
                <a:gd name="connsiteX2" fmla="*/ 501854 w 3011122"/>
                <a:gd name="connsiteY2" fmla="*/ 0 h 1043958"/>
                <a:gd name="connsiteX3" fmla="*/ 1254634 w 3011122"/>
                <a:gd name="connsiteY3" fmla="*/ 0 h 1043958"/>
                <a:gd name="connsiteX4" fmla="*/ 3011122 w 3011122"/>
                <a:gd name="connsiteY4" fmla="*/ 0 h 1043958"/>
                <a:gd name="connsiteX5" fmla="*/ 3011122 w 3011122"/>
                <a:gd name="connsiteY5" fmla="*/ 257723 h 1043958"/>
                <a:gd name="connsiteX6" fmla="*/ 3011122 w 3011122"/>
                <a:gd name="connsiteY6" fmla="*/ 257723 h 1043958"/>
                <a:gd name="connsiteX7" fmla="*/ 3011122 w 3011122"/>
                <a:gd name="connsiteY7" fmla="*/ 368175 h 1043958"/>
                <a:gd name="connsiteX8" fmla="*/ 3011122 w 3011122"/>
                <a:gd name="connsiteY8" fmla="*/ 441810 h 1043958"/>
                <a:gd name="connsiteX9" fmla="*/ 725824 w 3011122"/>
                <a:gd name="connsiteY9" fmla="*/ 441810 h 1043958"/>
                <a:gd name="connsiteX10" fmla="*/ 820277 w 3011122"/>
                <a:gd name="connsiteY10" fmla="*/ 1043958 h 1043958"/>
                <a:gd name="connsiteX11" fmla="*/ 303550 w 3011122"/>
                <a:gd name="connsiteY11" fmla="*/ 430794 h 1043958"/>
                <a:gd name="connsiteX12" fmla="*/ 0 w 3011122"/>
                <a:gd name="connsiteY12" fmla="*/ 441810 h 1043958"/>
                <a:gd name="connsiteX13" fmla="*/ 0 w 3011122"/>
                <a:gd name="connsiteY13" fmla="*/ 368175 h 1043958"/>
                <a:gd name="connsiteX14" fmla="*/ 0 w 3011122"/>
                <a:gd name="connsiteY14" fmla="*/ 257723 h 1043958"/>
                <a:gd name="connsiteX15" fmla="*/ 0 w 3011122"/>
                <a:gd name="connsiteY15" fmla="*/ 257723 h 1043958"/>
                <a:gd name="connsiteX16" fmla="*/ 0 w 3011122"/>
                <a:gd name="connsiteY16" fmla="*/ 0 h 1043958"/>
                <a:gd name="connsiteX0" fmla="*/ 0 w 3011122"/>
                <a:gd name="connsiteY0" fmla="*/ 0 h 1043958"/>
                <a:gd name="connsiteX1" fmla="*/ 501854 w 3011122"/>
                <a:gd name="connsiteY1" fmla="*/ 0 h 1043958"/>
                <a:gd name="connsiteX2" fmla="*/ 501854 w 3011122"/>
                <a:gd name="connsiteY2" fmla="*/ 0 h 1043958"/>
                <a:gd name="connsiteX3" fmla="*/ 1254634 w 3011122"/>
                <a:gd name="connsiteY3" fmla="*/ 0 h 1043958"/>
                <a:gd name="connsiteX4" fmla="*/ 3011122 w 3011122"/>
                <a:gd name="connsiteY4" fmla="*/ 0 h 1043958"/>
                <a:gd name="connsiteX5" fmla="*/ 3011122 w 3011122"/>
                <a:gd name="connsiteY5" fmla="*/ 257723 h 1043958"/>
                <a:gd name="connsiteX6" fmla="*/ 3011122 w 3011122"/>
                <a:gd name="connsiteY6" fmla="*/ 257723 h 1043958"/>
                <a:gd name="connsiteX7" fmla="*/ 3011122 w 3011122"/>
                <a:gd name="connsiteY7" fmla="*/ 368175 h 1043958"/>
                <a:gd name="connsiteX8" fmla="*/ 3011122 w 3011122"/>
                <a:gd name="connsiteY8" fmla="*/ 441810 h 1043958"/>
                <a:gd name="connsiteX9" fmla="*/ 571588 w 3011122"/>
                <a:gd name="connsiteY9" fmla="*/ 430793 h 1043958"/>
                <a:gd name="connsiteX10" fmla="*/ 820277 w 3011122"/>
                <a:gd name="connsiteY10" fmla="*/ 1043958 h 1043958"/>
                <a:gd name="connsiteX11" fmla="*/ 303550 w 3011122"/>
                <a:gd name="connsiteY11" fmla="*/ 430794 h 1043958"/>
                <a:gd name="connsiteX12" fmla="*/ 0 w 3011122"/>
                <a:gd name="connsiteY12" fmla="*/ 441810 h 1043958"/>
                <a:gd name="connsiteX13" fmla="*/ 0 w 3011122"/>
                <a:gd name="connsiteY13" fmla="*/ 368175 h 1043958"/>
                <a:gd name="connsiteX14" fmla="*/ 0 w 3011122"/>
                <a:gd name="connsiteY14" fmla="*/ 257723 h 1043958"/>
                <a:gd name="connsiteX15" fmla="*/ 0 w 3011122"/>
                <a:gd name="connsiteY15" fmla="*/ 257723 h 1043958"/>
                <a:gd name="connsiteX16" fmla="*/ 0 w 3011122"/>
                <a:gd name="connsiteY16" fmla="*/ 0 h 1043958"/>
                <a:gd name="connsiteX0" fmla="*/ 0 w 3011122"/>
                <a:gd name="connsiteY0" fmla="*/ 0 h 977857"/>
                <a:gd name="connsiteX1" fmla="*/ 501854 w 3011122"/>
                <a:gd name="connsiteY1" fmla="*/ 0 h 977857"/>
                <a:gd name="connsiteX2" fmla="*/ 501854 w 3011122"/>
                <a:gd name="connsiteY2" fmla="*/ 0 h 977857"/>
                <a:gd name="connsiteX3" fmla="*/ 1254634 w 3011122"/>
                <a:gd name="connsiteY3" fmla="*/ 0 h 977857"/>
                <a:gd name="connsiteX4" fmla="*/ 3011122 w 3011122"/>
                <a:gd name="connsiteY4" fmla="*/ 0 h 977857"/>
                <a:gd name="connsiteX5" fmla="*/ 3011122 w 3011122"/>
                <a:gd name="connsiteY5" fmla="*/ 257723 h 977857"/>
                <a:gd name="connsiteX6" fmla="*/ 3011122 w 3011122"/>
                <a:gd name="connsiteY6" fmla="*/ 257723 h 977857"/>
                <a:gd name="connsiteX7" fmla="*/ 3011122 w 3011122"/>
                <a:gd name="connsiteY7" fmla="*/ 368175 h 977857"/>
                <a:gd name="connsiteX8" fmla="*/ 3011122 w 3011122"/>
                <a:gd name="connsiteY8" fmla="*/ 441810 h 977857"/>
                <a:gd name="connsiteX9" fmla="*/ 571588 w 3011122"/>
                <a:gd name="connsiteY9" fmla="*/ 430793 h 977857"/>
                <a:gd name="connsiteX10" fmla="*/ 544855 w 3011122"/>
                <a:gd name="connsiteY10" fmla="*/ 977857 h 977857"/>
                <a:gd name="connsiteX11" fmla="*/ 303550 w 3011122"/>
                <a:gd name="connsiteY11" fmla="*/ 430794 h 977857"/>
                <a:gd name="connsiteX12" fmla="*/ 0 w 3011122"/>
                <a:gd name="connsiteY12" fmla="*/ 441810 h 977857"/>
                <a:gd name="connsiteX13" fmla="*/ 0 w 3011122"/>
                <a:gd name="connsiteY13" fmla="*/ 368175 h 977857"/>
                <a:gd name="connsiteX14" fmla="*/ 0 w 3011122"/>
                <a:gd name="connsiteY14" fmla="*/ 257723 h 977857"/>
                <a:gd name="connsiteX15" fmla="*/ 0 w 3011122"/>
                <a:gd name="connsiteY15" fmla="*/ 257723 h 977857"/>
                <a:gd name="connsiteX16" fmla="*/ 0 w 3011122"/>
                <a:gd name="connsiteY16" fmla="*/ 0 h 977857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30793 h 966840"/>
                <a:gd name="connsiteX10" fmla="*/ 599939 w 3011122"/>
                <a:gd name="connsiteY10" fmla="*/ 966840 h 966840"/>
                <a:gd name="connsiteX11" fmla="*/ 303550 w 3011122"/>
                <a:gd name="connsiteY11" fmla="*/ 430794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30793 h 966840"/>
                <a:gd name="connsiteX10" fmla="*/ 566889 w 3011122"/>
                <a:gd name="connsiteY10" fmla="*/ 966840 h 966840"/>
                <a:gd name="connsiteX11" fmla="*/ 303550 w 3011122"/>
                <a:gd name="connsiteY11" fmla="*/ 430794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30793 h 966840"/>
                <a:gd name="connsiteX10" fmla="*/ 566889 w 3011122"/>
                <a:gd name="connsiteY10" fmla="*/ 966840 h 966840"/>
                <a:gd name="connsiteX11" fmla="*/ 338427 w 3011122"/>
                <a:gd name="connsiteY11" fmla="*/ 457665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44230 h 966840"/>
                <a:gd name="connsiteX10" fmla="*/ 566889 w 3011122"/>
                <a:gd name="connsiteY10" fmla="*/ 966840 h 966840"/>
                <a:gd name="connsiteX11" fmla="*/ 338427 w 3011122"/>
                <a:gd name="connsiteY11" fmla="*/ 457665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44230 h 966840"/>
                <a:gd name="connsiteX10" fmla="*/ 566889 w 3011122"/>
                <a:gd name="connsiteY10" fmla="*/ 966840 h 966840"/>
                <a:gd name="connsiteX11" fmla="*/ 350052 w 3011122"/>
                <a:gd name="connsiteY11" fmla="*/ 444230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  <a:gd name="connsiteX0" fmla="*/ 0 w 3011122"/>
                <a:gd name="connsiteY0" fmla="*/ 0 h 966840"/>
                <a:gd name="connsiteX1" fmla="*/ 501854 w 3011122"/>
                <a:gd name="connsiteY1" fmla="*/ 0 h 966840"/>
                <a:gd name="connsiteX2" fmla="*/ 501854 w 3011122"/>
                <a:gd name="connsiteY2" fmla="*/ 0 h 966840"/>
                <a:gd name="connsiteX3" fmla="*/ 1254634 w 3011122"/>
                <a:gd name="connsiteY3" fmla="*/ 0 h 966840"/>
                <a:gd name="connsiteX4" fmla="*/ 3011122 w 3011122"/>
                <a:gd name="connsiteY4" fmla="*/ 0 h 966840"/>
                <a:gd name="connsiteX5" fmla="*/ 3011122 w 3011122"/>
                <a:gd name="connsiteY5" fmla="*/ 257723 h 966840"/>
                <a:gd name="connsiteX6" fmla="*/ 3011122 w 3011122"/>
                <a:gd name="connsiteY6" fmla="*/ 257723 h 966840"/>
                <a:gd name="connsiteX7" fmla="*/ 3011122 w 3011122"/>
                <a:gd name="connsiteY7" fmla="*/ 368175 h 966840"/>
                <a:gd name="connsiteX8" fmla="*/ 3011122 w 3011122"/>
                <a:gd name="connsiteY8" fmla="*/ 441810 h 966840"/>
                <a:gd name="connsiteX9" fmla="*/ 571588 w 3011122"/>
                <a:gd name="connsiteY9" fmla="*/ 444230 h 966840"/>
                <a:gd name="connsiteX10" fmla="*/ 566889 w 3011122"/>
                <a:gd name="connsiteY10" fmla="*/ 966840 h 966840"/>
                <a:gd name="connsiteX11" fmla="*/ 350052 w 3011122"/>
                <a:gd name="connsiteY11" fmla="*/ 457666 h 966840"/>
                <a:gd name="connsiteX12" fmla="*/ 0 w 3011122"/>
                <a:gd name="connsiteY12" fmla="*/ 441810 h 966840"/>
                <a:gd name="connsiteX13" fmla="*/ 0 w 3011122"/>
                <a:gd name="connsiteY13" fmla="*/ 368175 h 966840"/>
                <a:gd name="connsiteX14" fmla="*/ 0 w 3011122"/>
                <a:gd name="connsiteY14" fmla="*/ 257723 h 966840"/>
                <a:gd name="connsiteX15" fmla="*/ 0 w 3011122"/>
                <a:gd name="connsiteY15" fmla="*/ 257723 h 966840"/>
                <a:gd name="connsiteX16" fmla="*/ 0 w 3011122"/>
                <a:gd name="connsiteY16" fmla="*/ 0 h 966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011122" h="966840">
                  <a:moveTo>
                    <a:pt x="0" y="0"/>
                  </a:moveTo>
                  <a:lnTo>
                    <a:pt x="501854" y="0"/>
                  </a:lnTo>
                  <a:lnTo>
                    <a:pt x="501854" y="0"/>
                  </a:lnTo>
                  <a:lnTo>
                    <a:pt x="1254634" y="0"/>
                  </a:lnTo>
                  <a:lnTo>
                    <a:pt x="3011122" y="0"/>
                  </a:lnTo>
                  <a:lnTo>
                    <a:pt x="3011122" y="257723"/>
                  </a:lnTo>
                  <a:lnTo>
                    <a:pt x="3011122" y="257723"/>
                  </a:lnTo>
                  <a:lnTo>
                    <a:pt x="3011122" y="368175"/>
                  </a:lnTo>
                  <a:lnTo>
                    <a:pt x="3011122" y="441810"/>
                  </a:lnTo>
                  <a:lnTo>
                    <a:pt x="571588" y="444230"/>
                  </a:lnTo>
                  <a:cubicBezTo>
                    <a:pt x="570022" y="622912"/>
                    <a:pt x="568455" y="788158"/>
                    <a:pt x="566889" y="966840"/>
                  </a:cubicBezTo>
                  <a:lnTo>
                    <a:pt x="350052" y="457666"/>
                  </a:lnTo>
                  <a:lnTo>
                    <a:pt x="0" y="441810"/>
                  </a:lnTo>
                  <a:lnTo>
                    <a:pt x="0" y="368175"/>
                  </a:lnTo>
                  <a:lnTo>
                    <a:pt x="0" y="257723"/>
                  </a:lnTo>
                  <a:lnTo>
                    <a:pt x="0" y="257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C8C"/>
            </a:solidFill>
            <a:ln>
              <a:solidFill>
                <a:srgbClr val="62C4B0"/>
              </a:solidFill>
            </a:ln>
            <a:effectLst>
              <a:glow rad="12700">
                <a:schemeClr val="accent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776466" y="4593443"/>
              <a:ext cx="7304167" cy="218257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b="1" cap="small" dirty="0">
                  <a:solidFill>
                    <a:schemeClr val="bg1"/>
                  </a:solidFill>
                </a:rPr>
                <a:t>Critère d’éligibilité:</a:t>
              </a:r>
            </a:p>
            <a:p>
              <a:endParaRPr lang="fr-FR" b="1" cap="small" dirty="0">
                <a:solidFill>
                  <a:schemeClr val="bg1"/>
                </a:solidFill>
              </a:endParaRPr>
            </a:p>
            <a:p>
              <a:pPr marL="742950" lvl="1" indent="-28575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fr-FR" dirty="0">
                  <a:solidFill>
                    <a:srgbClr val="00AC8C"/>
                  </a:solidFill>
                </a:rPr>
                <a:t>Au moins 3 installations</a:t>
              </a:r>
            </a:p>
            <a:p>
              <a:pPr marL="742950" lvl="1" indent="-285750" algn="just">
                <a:buFont typeface="Wingdings" panose="05000000000000000000" pitchFamily="2" charset="2"/>
                <a:buChar char="ü"/>
              </a:pPr>
              <a:r>
                <a:rPr lang="fr-FR" dirty="0">
                  <a:solidFill>
                    <a:srgbClr val="00AC8C"/>
                  </a:solidFill>
                </a:rPr>
                <a:t>Une volonté de développement global et conséquent des filières ENR</a:t>
              </a:r>
            </a:p>
            <a:p>
              <a:pPr marL="742950" lvl="1" indent="-285750">
                <a:buFont typeface="Wingdings" panose="05000000000000000000" pitchFamily="2" charset="2"/>
                <a:buChar char="ü"/>
              </a:pPr>
              <a:r>
                <a:rPr lang="fr-FR" dirty="0">
                  <a:solidFill>
                    <a:srgbClr val="00AC8C"/>
                  </a:solidFill>
                </a:rPr>
                <a:t>Seuils mini Fonds Chaleur cumulés sur 3 ans : </a:t>
              </a:r>
            </a:p>
            <a:p>
              <a:pPr marL="1657350" lvl="3" indent="-285750">
                <a:buFont typeface="Arial" panose="020B0604020202020204" pitchFamily="34" charset="0"/>
                <a:buChar char="•"/>
              </a:pPr>
              <a:r>
                <a:rPr lang="fr-FR" sz="1400" dirty="0">
                  <a:solidFill>
                    <a:srgbClr val="00AC8C"/>
                  </a:solidFill>
                </a:rPr>
                <a:t>Solaire : au moins 25 m² ;</a:t>
              </a:r>
            </a:p>
            <a:p>
              <a:pPr marL="1657350" lvl="3" indent="-285750">
                <a:buFont typeface="Arial" panose="020B0604020202020204" pitchFamily="34" charset="0"/>
                <a:buChar char="•"/>
              </a:pPr>
              <a:r>
                <a:rPr lang="fr-FR" sz="1400" dirty="0">
                  <a:solidFill>
                    <a:srgbClr val="00AC8C"/>
                  </a:solidFill>
                </a:rPr>
                <a:t>Biomasse</a:t>
              </a:r>
              <a:r>
                <a:rPr lang="fr-FR" sz="1400" baseline="30000" dirty="0">
                  <a:solidFill>
                    <a:srgbClr val="00AC8C"/>
                  </a:solidFill>
                </a:rPr>
                <a:t>1</a:t>
              </a:r>
              <a:r>
                <a:rPr lang="fr-FR" sz="1400" dirty="0">
                  <a:solidFill>
                    <a:srgbClr val="00AC8C"/>
                  </a:solidFill>
                </a:rPr>
                <a:t> : au moins 1 200 </a:t>
              </a:r>
              <a:r>
                <a:rPr lang="fr-FR" sz="1400" dirty="0" err="1">
                  <a:solidFill>
                    <a:srgbClr val="00AC8C"/>
                  </a:solidFill>
                </a:rPr>
                <a:t>MWh</a:t>
              </a:r>
              <a:r>
                <a:rPr lang="fr-FR" sz="1400" dirty="0">
                  <a:solidFill>
                    <a:srgbClr val="00AC8C"/>
                  </a:solidFill>
                </a:rPr>
                <a:t> ;</a:t>
              </a:r>
            </a:p>
            <a:p>
              <a:pPr marL="1657350" lvl="3" indent="-285750">
                <a:buFont typeface="Arial" panose="020B0604020202020204" pitchFamily="34" charset="0"/>
                <a:buChar char="•"/>
              </a:pPr>
              <a:r>
                <a:rPr lang="fr-FR" sz="1400" dirty="0">
                  <a:solidFill>
                    <a:srgbClr val="00AC8C"/>
                  </a:solidFill>
                </a:rPr>
                <a:t>Géothermie, au moins 25MWh.</a:t>
              </a:r>
            </a:p>
            <a:p>
              <a:pPr marL="742950" lvl="1" indent="-285750" algn="just">
                <a:buFont typeface="Wingdings" panose="05000000000000000000" pitchFamily="2" charset="2"/>
                <a:buChar char="ü"/>
              </a:pPr>
              <a:r>
                <a:rPr lang="fr-FR" dirty="0">
                  <a:solidFill>
                    <a:srgbClr val="00AC8C"/>
                  </a:solidFill>
                </a:rPr>
                <a:t>Etre porté par un seul et même opérateur </a:t>
              </a:r>
            </a:p>
            <a:p>
              <a:pPr marL="742950" lvl="1" indent="-285750" algn="just">
                <a:buFont typeface="Wingdings" panose="05000000000000000000" pitchFamily="2" charset="2"/>
                <a:buChar char="ü"/>
              </a:pPr>
              <a:r>
                <a:rPr lang="fr-FR" dirty="0">
                  <a:solidFill>
                    <a:srgbClr val="00AC8C"/>
                  </a:solidFill>
                </a:rPr>
                <a:t>Pour les projets biomasse, respecter les orientations régionales du Plan Bois Energie Bretagne</a:t>
              </a:r>
              <a:r>
                <a:rPr lang="fr-FR" baseline="30000" dirty="0">
                  <a:solidFill>
                    <a:srgbClr val="00AC8C"/>
                  </a:solidFill>
                </a:rPr>
                <a:t>1</a:t>
              </a:r>
            </a:p>
            <a:p>
              <a:pPr marL="742950" lvl="1" indent="-285750" algn="just">
                <a:buFont typeface="Wingdings" panose="05000000000000000000" pitchFamily="2" charset="2"/>
                <a:buChar char="ü"/>
              </a:pPr>
              <a:endParaRPr lang="fr-FR" dirty="0">
                <a:solidFill>
                  <a:srgbClr val="00AC8C"/>
                </a:solidFill>
              </a:endParaRPr>
            </a:p>
          </p:txBody>
        </p:sp>
      </p:grp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9223" y="4349490"/>
            <a:ext cx="6858001" cy="49070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360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buClr>
                <a:srgbClr val="00459D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fr-FR" sz="1800" dirty="0">
                <a:solidFill>
                  <a:srgbClr val="5770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Accompagnement du porteur de projet en phase de faisabilité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5770BE"/>
              </a:solidFill>
              <a:effectLst/>
              <a:uLnTx/>
              <a:uFillTx/>
              <a:latin typeface="Calibri"/>
            </a:endParaRPr>
          </a:p>
          <a:p>
            <a:pPr marL="457200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948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0948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297087" y="4936680"/>
            <a:ext cx="6410375" cy="3282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buClr>
                <a:srgbClr val="00459D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fr-FR" sz="1400" b="1" dirty="0">
                <a:solidFill>
                  <a:srgbClr val="5770BE"/>
                </a:solidFill>
                <a:latin typeface="Calibri"/>
              </a:rPr>
              <a:t>70% maximum de subvention </a:t>
            </a:r>
            <a:r>
              <a:rPr kumimoji="0" lang="fr-FR" sz="1400" b="0" i="0" u="none" strike="noStrike" kern="1200" cap="none" spc="0" normalizeH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/>
              </a:rPr>
              <a:t>si l’étude est externalisée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948C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0" y="8820274"/>
            <a:ext cx="6605988" cy="5622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Clr>
                <a:srgbClr val="00948C"/>
              </a:buClr>
              <a:buSzPct val="100000"/>
              <a:buNone/>
            </a:pPr>
            <a:r>
              <a:rPr lang="fr-FR" sz="1400" baseline="30000" dirty="0">
                <a:solidFill>
                  <a:srgbClr val="00AC8C"/>
                </a:solidFill>
              </a:rPr>
              <a:t>1</a:t>
            </a:r>
            <a:r>
              <a:rPr lang="fr-FR" sz="1400" dirty="0">
                <a:solidFill>
                  <a:srgbClr val="00AC8C"/>
                </a:solidFill>
              </a:rPr>
              <a:t>Dans le cadre du plan bois cofinancé par la Région Bretagne et les départements de l'Ille et Vilaine et du Finistère.</a:t>
            </a:r>
            <a:endParaRPr lang="fr-FR" sz="1400" baseline="30000" dirty="0">
              <a:solidFill>
                <a:srgbClr val="00AC8C"/>
              </a:solidFill>
            </a:endParaRPr>
          </a:p>
          <a:p>
            <a:pPr marL="0" lvl="0" indent="0" algn="just">
              <a:spcBef>
                <a:spcPts val="0"/>
              </a:spcBef>
              <a:buClr>
                <a:srgbClr val="00948C"/>
              </a:buClr>
              <a:buSzPct val="100000"/>
              <a:buNone/>
              <a:defRPr/>
            </a:pPr>
            <a:endParaRPr lang="fr-FR" sz="16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0" y="5470123"/>
            <a:ext cx="6858001" cy="31766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3600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buClr>
                <a:srgbClr val="00459D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fr-FR" sz="1900" dirty="0">
                <a:solidFill>
                  <a:srgbClr val="5770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Accompagnement du porteur de projet en phase opérationnelle</a:t>
            </a:r>
            <a:endParaRPr kumimoji="0" lang="fr-FR" sz="1900" b="0" i="0" u="none" strike="noStrike" kern="1200" cap="none" spc="0" normalizeH="0" baseline="0" noProof="0" dirty="0">
              <a:ln>
                <a:noFill/>
              </a:ln>
              <a:solidFill>
                <a:srgbClr val="5770BE"/>
              </a:solidFill>
              <a:effectLst/>
              <a:uLnTx/>
              <a:uFillTx/>
              <a:latin typeface="Calibri"/>
            </a:endParaRPr>
          </a:p>
          <a:p>
            <a:pPr marL="457200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948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0948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265861" y="6027974"/>
            <a:ext cx="6410375" cy="52948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59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Clr>
                <a:srgbClr val="00459D"/>
              </a:buClr>
              <a:buSzPct val="130000"/>
              <a:buNone/>
              <a:defRPr/>
            </a:pPr>
            <a:r>
              <a:rPr lang="fr-FR" sz="1400" dirty="0">
                <a:solidFill>
                  <a:srgbClr val="E7E6E6">
                    <a:lumMod val="25000"/>
                  </a:srgbClr>
                </a:solidFill>
                <a:latin typeface="Calibri"/>
              </a:rPr>
              <a:t>L’aide sera calculée en appliquant les </a:t>
            </a:r>
            <a:r>
              <a:rPr lang="fr-FR" sz="1400" b="1" dirty="0">
                <a:solidFill>
                  <a:srgbClr val="5770BE"/>
                </a:solidFill>
                <a:latin typeface="Calibri"/>
              </a:rPr>
              <a:t>taux d’aide Fonds Chaleur classiques </a:t>
            </a:r>
            <a:r>
              <a:rPr lang="fr-FR" sz="1400" dirty="0">
                <a:solidFill>
                  <a:srgbClr val="E7E6E6">
                    <a:lumMod val="25000"/>
                  </a:srgbClr>
                </a:solidFill>
                <a:latin typeface="Calibri"/>
              </a:rPr>
              <a:t>à chacune des installations attendues dans le contrat. </a:t>
            </a:r>
          </a:p>
        </p:txBody>
      </p:sp>
      <p:sp>
        <p:nvSpPr>
          <p:cNvPr id="15" name="Rectangle 31"/>
          <p:cNvSpPr/>
          <p:nvPr/>
        </p:nvSpPr>
        <p:spPr>
          <a:xfrm>
            <a:off x="1" y="3993899"/>
            <a:ext cx="2735526" cy="737554"/>
          </a:xfrm>
          <a:custGeom>
            <a:avLst/>
            <a:gdLst>
              <a:gd name="connsiteX0" fmla="*/ 0 w 3011122"/>
              <a:gd name="connsiteY0" fmla="*/ 0 h 441810"/>
              <a:gd name="connsiteX1" fmla="*/ 501854 w 3011122"/>
              <a:gd name="connsiteY1" fmla="*/ 0 h 441810"/>
              <a:gd name="connsiteX2" fmla="*/ 501854 w 3011122"/>
              <a:gd name="connsiteY2" fmla="*/ 0 h 441810"/>
              <a:gd name="connsiteX3" fmla="*/ 1254634 w 3011122"/>
              <a:gd name="connsiteY3" fmla="*/ 0 h 441810"/>
              <a:gd name="connsiteX4" fmla="*/ 3011122 w 3011122"/>
              <a:gd name="connsiteY4" fmla="*/ 0 h 441810"/>
              <a:gd name="connsiteX5" fmla="*/ 3011122 w 3011122"/>
              <a:gd name="connsiteY5" fmla="*/ 257723 h 441810"/>
              <a:gd name="connsiteX6" fmla="*/ 3011122 w 3011122"/>
              <a:gd name="connsiteY6" fmla="*/ 257723 h 441810"/>
              <a:gd name="connsiteX7" fmla="*/ 3011122 w 3011122"/>
              <a:gd name="connsiteY7" fmla="*/ 368175 h 441810"/>
              <a:gd name="connsiteX8" fmla="*/ 3011122 w 3011122"/>
              <a:gd name="connsiteY8" fmla="*/ 441810 h 441810"/>
              <a:gd name="connsiteX9" fmla="*/ 1254634 w 3011122"/>
              <a:gd name="connsiteY9" fmla="*/ 441810 h 441810"/>
              <a:gd name="connsiteX10" fmla="*/ 1128749 w 3011122"/>
              <a:gd name="connsiteY10" fmla="*/ 1077009 h 441810"/>
              <a:gd name="connsiteX11" fmla="*/ 501854 w 3011122"/>
              <a:gd name="connsiteY11" fmla="*/ 441810 h 441810"/>
              <a:gd name="connsiteX12" fmla="*/ 0 w 3011122"/>
              <a:gd name="connsiteY12" fmla="*/ 441810 h 441810"/>
              <a:gd name="connsiteX13" fmla="*/ 0 w 3011122"/>
              <a:gd name="connsiteY13" fmla="*/ 368175 h 441810"/>
              <a:gd name="connsiteX14" fmla="*/ 0 w 3011122"/>
              <a:gd name="connsiteY14" fmla="*/ 257723 h 441810"/>
              <a:gd name="connsiteX15" fmla="*/ 0 w 3011122"/>
              <a:gd name="connsiteY15" fmla="*/ 257723 h 441810"/>
              <a:gd name="connsiteX16" fmla="*/ 0 w 3011122"/>
              <a:gd name="connsiteY16" fmla="*/ 0 h 441810"/>
              <a:gd name="connsiteX0" fmla="*/ 0 w 3011122"/>
              <a:gd name="connsiteY0" fmla="*/ 0 h 1077009"/>
              <a:gd name="connsiteX1" fmla="*/ 501854 w 3011122"/>
              <a:gd name="connsiteY1" fmla="*/ 0 h 1077009"/>
              <a:gd name="connsiteX2" fmla="*/ 501854 w 3011122"/>
              <a:gd name="connsiteY2" fmla="*/ 0 h 1077009"/>
              <a:gd name="connsiteX3" fmla="*/ 1254634 w 3011122"/>
              <a:gd name="connsiteY3" fmla="*/ 0 h 1077009"/>
              <a:gd name="connsiteX4" fmla="*/ 3011122 w 3011122"/>
              <a:gd name="connsiteY4" fmla="*/ 0 h 1077009"/>
              <a:gd name="connsiteX5" fmla="*/ 3011122 w 3011122"/>
              <a:gd name="connsiteY5" fmla="*/ 257723 h 1077009"/>
              <a:gd name="connsiteX6" fmla="*/ 3011122 w 3011122"/>
              <a:gd name="connsiteY6" fmla="*/ 257723 h 1077009"/>
              <a:gd name="connsiteX7" fmla="*/ 3011122 w 3011122"/>
              <a:gd name="connsiteY7" fmla="*/ 368175 h 1077009"/>
              <a:gd name="connsiteX8" fmla="*/ 3011122 w 3011122"/>
              <a:gd name="connsiteY8" fmla="*/ 441810 h 1077009"/>
              <a:gd name="connsiteX9" fmla="*/ 725824 w 3011122"/>
              <a:gd name="connsiteY9" fmla="*/ 441810 h 1077009"/>
              <a:gd name="connsiteX10" fmla="*/ 1128749 w 3011122"/>
              <a:gd name="connsiteY10" fmla="*/ 1077009 h 1077009"/>
              <a:gd name="connsiteX11" fmla="*/ 501854 w 3011122"/>
              <a:gd name="connsiteY11" fmla="*/ 441810 h 1077009"/>
              <a:gd name="connsiteX12" fmla="*/ 0 w 3011122"/>
              <a:gd name="connsiteY12" fmla="*/ 441810 h 1077009"/>
              <a:gd name="connsiteX13" fmla="*/ 0 w 3011122"/>
              <a:gd name="connsiteY13" fmla="*/ 368175 h 1077009"/>
              <a:gd name="connsiteX14" fmla="*/ 0 w 3011122"/>
              <a:gd name="connsiteY14" fmla="*/ 257723 h 1077009"/>
              <a:gd name="connsiteX15" fmla="*/ 0 w 3011122"/>
              <a:gd name="connsiteY15" fmla="*/ 257723 h 1077009"/>
              <a:gd name="connsiteX16" fmla="*/ 0 w 3011122"/>
              <a:gd name="connsiteY16" fmla="*/ 0 h 1077009"/>
              <a:gd name="connsiteX0" fmla="*/ 0 w 3011122"/>
              <a:gd name="connsiteY0" fmla="*/ 0 h 1043958"/>
              <a:gd name="connsiteX1" fmla="*/ 501854 w 3011122"/>
              <a:gd name="connsiteY1" fmla="*/ 0 h 1043958"/>
              <a:gd name="connsiteX2" fmla="*/ 501854 w 3011122"/>
              <a:gd name="connsiteY2" fmla="*/ 0 h 1043958"/>
              <a:gd name="connsiteX3" fmla="*/ 1254634 w 3011122"/>
              <a:gd name="connsiteY3" fmla="*/ 0 h 1043958"/>
              <a:gd name="connsiteX4" fmla="*/ 3011122 w 3011122"/>
              <a:gd name="connsiteY4" fmla="*/ 0 h 1043958"/>
              <a:gd name="connsiteX5" fmla="*/ 3011122 w 3011122"/>
              <a:gd name="connsiteY5" fmla="*/ 257723 h 1043958"/>
              <a:gd name="connsiteX6" fmla="*/ 3011122 w 3011122"/>
              <a:gd name="connsiteY6" fmla="*/ 257723 h 1043958"/>
              <a:gd name="connsiteX7" fmla="*/ 3011122 w 3011122"/>
              <a:gd name="connsiteY7" fmla="*/ 368175 h 1043958"/>
              <a:gd name="connsiteX8" fmla="*/ 3011122 w 3011122"/>
              <a:gd name="connsiteY8" fmla="*/ 441810 h 1043958"/>
              <a:gd name="connsiteX9" fmla="*/ 725824 w 3011122"/>
              <a:gd name="connsiteY9" fmla="*/ 441810 h 1043958"/>
              <a:gd name="connsiteX10" fmla="*/ 820277 w 3011122"/>
              <a:gd name="connsiteY10" fmla="*/ 1043958 h 1043958"/>
              <a:gd name="connsiteX11" fmla="*/ 501854 w 3011122"/>
              <a:gd name="connsiteY11" fmla="*/ 441810 h 1043958"/>
              <a:gd name="connsiteX12" fmla="*/ 0 w 3011122"/>
              <a:gd name="connsiteY12" fmla="*/ 441810 h 1043958"/>
              <a:gd name="connsiteX13" fmla="*/ 0 w 3011122"/>
              <a:gd name="connsiteY13" fmla="*/ 368175 h 1043958"/>
              <a:gd name="connsiteX14" fmla="*/ 0 w 3011122"/>
              <a:gd name="connsiteY14" fmla="*/ 257723 h 1043958"/>
              <a:gd name="connsiteX15" fmla="*/ 0 w 3011122"/>
              <a:gd name="connsiteY15" fmla="*/ 257723 h 1043958"/>
              <a:gd name="connsiteX16" fmla="*/ 0 w 3011122"/>
              <a:gd name="connsiteY16" fmla="*/ 0 h 1043958"/>
              <a:gd name="connsiteX0" fmla="*/ 0 w 3011122"/>
              <a:gd name="connsiteY0" fmla="*/ 0 h 1043958"/>
              <a:gd name="connsiteX1" fmla="*/ 501854 w 3011122"/>
              <a:gd name="connsiteY1" fmla="*/ 0 h 1043958"/>
              <a:gd name="connsiteX2" fmla="*/ 501854 w 3011122"/>
              <a:gd name="connsiteY2" fmla="*/ 0 h 1043958"/>
              <a:gd name="connsiteX3" fmla="*/ 1254634 w 3011122"/>
              <a:gd name="connsiteY3" fmla="*/ 0 h 1043958"/>
              <a:gd name="connsiteX4" fmla="*/ 3011122 w 3011122"/>
              <a:gd name="connsiteY4" fmla="*/ 0 h 1043958"/>
              <a:gd name="connsiteX5" fmla="*/ 3011122 w 3011122"/>
              <a:gd name="connsiteY5" fmla="*/ 257723 h 1043958"/>
              <a:gd name="connsiteX6" fmla="*/ 3011122 w 3011122"/>
              <a:gd name="connsiteY6" fmla="*/ 257723 h 1043958"/>
              <a:gd name="connsiteX7" fmla="*/ 3011122 w 3011122"/>
              <a:gd name="connsiteY7" fmla="*/ 368175 h 1043958"/>
              <a:gd name="connsiteX8" fmla="*/ 3011122 w 3011122"/>
              <a:gd name="connsiteY8" fmla="*/ 441810 h 1043958"/>
              <a:gd name="connsiteX9" fmla="*/ 725824 w 3011122"/>
              <a:gd name="connsiteY9" fmla="*/ 441810 h 1043958"/>
              <a:gd name="connsiteX10" fmla="*/ 820277 w 3011122"/>
              <a:gd name="connsiteY10" fmla="*/ 1043958 h 1043958"/>
              <a:gd name="connsiteX11" fmla="*/ 303550 w 3011122"/>
              <a:gd name="connsiteY11" fmla="*/ 430794 h 1043958"/>
              <a:gd name="connsiteX12" fmla="*/ 0 w 3011122"/>
              <a:gd name="connsiteY12" fmla="*/ 441810 h 1043958"/>
              <a:gd name="connsiteX13" fmla="*/ 0 w 3011122"/>
              <a:gd name="connsiteY13" fmla="*/ 368175 h 1043958"/>
              <a:gd name="connsiteX14" fmla="*/ 0 w 3011122"/>
              <a:gd name="connsiteY14" fmla="*/ 257723 h 1043958"/>
              <a:gd name="connsiteX15" fmla="*/ 0 w 3011122"/>
              <a:gd name="connsiteY15" fmla="*/ 257723 h 1043958"/>
              <a:gd name="connsiteX16" fmla="*/ 0 w 3011122"/>
              <a:gd name="connsiteY16" fmla="*/ 0 h 1043958"/>
              <a:gd name="connsiteX0" fmla="*/ 0 w 3011122"/>
              <a:gd name="connsiteY0" fmla="*/ 0 h 1043958"/>
              <a:gd name="connsiteX1" fmla="*/ 501854 w 3011122"/>
              <a:gd name="connsiteY1" fmla="*/ 0 h 1043958"/>
              <a:gd name="connsiteX2" fmla="*/ 501854 w 3011122"/>
              <a:gd name="connsiteY2" fmla="*/ 0 h 1043958"/>
              <a:gd name="connsiteX3" fmla="*/ 1254634 w 3011122"/>
              <a:gd name="connsiteY3" fmla="*/ 0 h 1043958"/>
              <a:gd name="connsiteX4" fmla="*/ 3011122 w 3011122"/>
              <a:gd name="connsiteY4" fmla="*/ 0 h 1043958"/>
              <a:gd name="connsiteX5" fmla="*/ 3011122 w 3011122"/>
              <a:gd name="connsiteY5" fmla="*/ 257723 h 1043958"/>
              <a:gd name="connsiteX6" fmla="*/ 3011122 w 3011122"/>
              <a:gd name="connsiteY6" fmla="*/ 257723 h 1043958"/>
              <a:gd name="connsiteX7" fmla="*/ 3011122 w 3011122"/>
              <a:gd name="connsiteY7" fmla="*/ 368175 h 1043958"/>
              <a:gd name="connsiteX8" fmla="*/ 3011122 w 3011122"/>
              <a:gd name="connsiteY8" fmla="*/ 441810 h 1043958"/>
              <a:gd name="connsiteX9" fmla="*/ 571588 w 3011122"/>
              <a:gd name="connsiteY9" fmla="*/ 430793 h 1043958"/>
              <a:gd name="connsiteX10" fmla="*/ 820277 w 3011122"/>
              <a:gd name="connsiteY10" fmla="*/ 1043958 h 1043958"/>
              <a:gd name="connsiteX11" fmla="*/ 303550 w 3011122"/>
              <a:gd name="connsiteY11" fmla="*/ 430794 h 1043958"/>
              <a:gd name="connsiteX12" fmla="*/ 0 w 3011122"/>
              <a:gd name="connsiteY12" fmla="*/ 441810 h 1043958"/>
              <a:gd name="connsiteX13" fmla="*/ 0 w 3011122"/>
              <a:gd name="connsiteY13" fmla="*/ 368175 h 1043958"/>
              <a:gd name="connsiteX14" fmla="*/ 0 w 3011122"/>
              <a:gd name="connsiteY14" fmla="*/ 257723 h 1043958"/>
              <a:gd name="connsiteX15" fmla="*/ 0 w 3011122"/>
              <a:gd name="connsiteY15" fmla="*/ 257723 h 1043958"/>
              <a:gd name="connsiteX16" fmla="*/ 0 w 3011122"/>
              <a:gd name="connsiteY16" fmla="*/ 0 h 1043958"/>
              <a:gd name="connsiteX0" fmla="*/ 0 w 3011122"/>
              <a:gd name="connsiteY0" fmla="*/ 0 h 977857"/>
              <a:gd name="connsiteX1" fmla="*/ 501854 w 3011122"/>
              <a:gd name="connsiteY1" fmla="*/ 0 h 977857"/>
              <a:gd name="connsiteX2" fmla="*/ 501854 w 3011122"/>
              <a:gd name="connsiteY2" fmla="*/ 0 h 977857"/>
              <a:gd name="connsiteX3" fmla="*/ 1254634 w 3011122"/>
              <a:gd name="connsiteY3" fmla="*/ 0 h 977857"/>
              <a:gd name="connsiteX4" fmla="*/ 3011122 w 3011122"/>
              <a:gd name="connsiteY4" fmla="*/ 0 h 977857"/>
              <a:gd name="connsiteX5" fmla="*/ 3011122 w 3011122"/>
              <a:gd name="connsiteY5" fmla="*/ 257723 h 977857"/>
              <a:gd name="connsiteX6" fmla="*/ 3011122 w 3011122"/>
              <a:gd name="connsiteY6" fmla="*/ 257723 h 977857"/>
              <a:gd name="connsiteX7" fmla="*/ 3011122 w 3011122"/>
              <a:gd name="connsiteY7" fmla="*/ 368175 h 977857"/>
              <a:gd name="connsiteX8" fmla="*/ 3011122 w 3011122"/>
              <a:gd name="connsiteY8" fmla="*/ 441810 h 977857"/>
              <a:gd name="connsiteX9" fmla="*/ 571588 w 3011122"/>
              <a:gd name="connsiteY9" fmla="*/ 430793 h 977857"/>
              <a:gd name="connsiteX10" fmla="*/ 544855 w 3011122"/>
              <a:gd name="connsiteY10" fmla="*/ 977857 h 977857"/>
              <a:gd name="connsiteX11" fmla="*/ 303550 w 3011122"/>
              <a:gd name="connsiteY11" fmla="*/ 430794 h 977857"/>
              <a:gd name="connsiteX12" fmla="*/ 0 w 3011122"/>
              <a:gd name="connsiteY12" fmla="*/ 441810 h 977857"/>
              <a:gd name="connsiteX13" fmla="*/ 0 w 3011122"/>
              <a:gd name="connsiteY13" fmla="*/ 368175 h 977857"/>
              <a:gd name="connsiteX14" fmla="*/ 0 w 3011122"/>
              <a:gd name="connsiteY14" fmla="*/ 257723 h 977857"/>
              <a:gd name="connsiteX15" fmla="*/ 0 w 3011122"/>
              <a:gd name="connsiteY15" fmla="*/ 257723 h 977857"/>
              <a:gd name="connsiteX16" fmla="*/ 0 w 3011122"/>
              <a:gd name="connsiteY16" fmla="*/ 0 h 977857"/>
              <a:gd name="connsiteX0" fmla="*/ 0 w 3011122"/>
              <a:gd name="connsiteY0" fmla="*/ 0 h 966840"/>
              <a:gd name="connsiteX1" fmla="*/ 501854 w 3011122"/>
              <a:gd name="connsiteY1" fmla="*/ 0 h 966840"/>
              <a:gd name="connsiteX2" fmla="*/ 501854 w 3011122"/>
              <a:gd name="connsiteY2" fmla="*/ 0 h 966840"/>
              <a:gd name="connsiteX3" fmla="*/ 1254634 w 3011122"/>
              <a:gd name="connsiteY3" fmla="*/ 0 h 966840"/>
              <a:gd name="connsiteX4" fmla="*/ 3011122 w 3011122"/>
              <a:gd name="connsiteY4" fmla="*/ 0 h 966840"/>
              <a:gd name="connsiteX5" fmla="*/ 3011122 w 3011122"/>
              <a:gd name="connsiteY5" fmla="*/ 257723 h 966840"/>
              <a:gd name="connsiteX6" fmla="*/ 3011122 w 3011122"/>
              <a:gd name="connsiteY6" fmla="*/ 257723 h 966840"/>
              <a:gd name="connsiteX7" fmla="*/ 3011122 w 3011122"/>
              <a:gd name="connsiteY7" fmla="*/ 368175 h 966840"/>
              <a:gd name="connsiteX8" fmla="*/ 3011122 w 3011122"/>
              <a:gd name="connsiteY8" fmla="*/ 441810 h 966840"/>
              <a:gd name="connsiteX9" fmla="*/ 571588 w 3011122"/>
              <a:gd name="connsiteY9" fmla="*/ 430793 h 966840"/>
              <a:gd name="connsiteX10" fmla="*/ 599939 w 3011122"/>
              <a:gd name="connsiteY10" fmla="*/ 966840 h 966840"/>
              <a:gd name="connsiteX11" fmla="*/ 303550 w 3011122"/>
              <a:gd name="connsiteY11" fmla="*/ 430794 h 966840"/>
              <a:gd name="connsiteX12" fmla="*/ 0 w 3011122"/>
              <a:gd name="connsiteY12" fmla="*/ 441810 h 966840"/>
              <a:gd name="connsiteX13" fmla="*/ 0 w 3011122"/>
              <a:gd name="connsiteY13" fmla="*/ 368175 h 966840"/>
              <a:gd name="connsiteX14" fmla="*/ 0 w 3011122"/>
              <a:gd name="connsiteY14" fmla="*/ 257723 h 966840"/>
              <a:gd name="connsiteX15" fmla="*/ 0 w 3011122"/>
              <a:gd name="connsiteY15" fmla="*/ 257723 h 966840"/>
              <a:gd name="connsiteX16" fmla="*/ 0 w 3011122"/>
              <a:gd name="connsiteY16" fmla="*/ 0 h 966840"/>
              <a:gd name="connsiteX0" fmla="*/ 0 w 3011122"/>
              <a:gd name="connsiteY0" fmla="*/ 0 h 966840"/>
              <a:gd name="connsiteX1" fmla="*/ 501854 w 3011122"/>
              <a:gd name="connsiteY1" fmla="*/ 0 h 966840"/>
              <a:gd name="connsiteX2" fmla="*/ 501854 w 3011122"/>
              <a:gd name="connsiteY2" fmla="*/ 0 h 966840"/>
              <a:gd name="connsiteX3" fmla="*/ 1254634 w 3011122"/>
              <a:gd name="connsiteY3" fmla="*/ 0 h 966840"/>
              <a:gd name="connsiteX4" fmla="*/ 3011122 w 3011122"/>
              <a:gd name="connsiteY4" fmla="*/ 0 h 966840"/>
              <a:gd name="connsiteX5" fmla="*/ 3011122 w 3011122"/>
              <a:gd name="connsiteY5" fmla="*/ 257723 h 966840"/>
              <a:gd name="connsiteX6" fmla="*/ 3011122 w 3011122"/>
              <a:gd name="connsiteY6" fmla="*/ 257723 h 966840"/>
              <a:gd name="connsiteX7" fmla="*/ 3011122 w 3011122"/>
              <a:gd name="connsiteY7" fmla="*/ 368175 h 966840"/>
              <a:gd name="connsiteX8" fmla="*/ 3011122 w 3011122"/>
              <a:gd name="connsiteY8" fmla="*/ 441810 h 966840"/>
              <a:gd name="connsiteX9" fmla="*/ 571588 w 3011122"/>
              <a:gd name="connsiteY9" fmla="*/ 430793 h 966840"/>
              <a:gd name="connsiteX10" fmla="*/ 566889 w 3011122"/>
              <a:gd name="connsiteY10" fmla="*/ 966840 h 966840"/>
              <a:gd name="connsiteX11" fmla="*/ 303550 w 3011122"/>
              <a:gd name="connsiteY11" fmla="*/ 430794 h 966840"/>
              <a:gd name="connsiteX12" fmla="*/ 0 w 3011122"/>
              <a:gd name="connsiteY12" fmla="*/ 441810 h 966840"/>
              <a:gd name="connsiteX13" fmla="*/ 0 w 3011122"/>
              <a:gd name="connsiteY13" fmla="*/ 368175 h 966840"/>
              <a:gd name="connsiteX14" fmla="*/ 0 w 3011122"/>
              <a:gd name="connsiteY14" fmla="*/ 257723 h 966840"/>
              <a:gd name="connsiteX15" fmla="*/ 0 w 3011122"/>
              <a:gd name="connsiteY15" fmla="*/ 257723 h 966840"/>
              <a:gd name="connsiteX16" fmla="*/ 0 w 3011122"/>
              <a:gd name="connsiteY16" fmla="*/ 0 h 966840"/>
              <a:gd name="connsiteX0" fmla="*/ 0 w 3011122"/>
              <a:gd name="connsiteY0" fmla="*/ 0 h 966840"/>
              <a:gd name="connsiteX1" fmla="*/ 501854 w 3011122"/>
              <a:gd name="connsiteY1" fmla="*/ 0 h 966840"/>
              <a:gd name="connsiteX2" fmla="*/ 501854 w 3011122"/>
              <a:gd name="connsiteY2" fmla="*/ 0 h 966840"/>
              <a:gd name="connsiteX3" fmla="*/ 1254634 w 3011122"/>
              <a:gd name="connsiteY3" fmla="*/ 0 h 966840"/>
              <a:gd name="connsiteX4" fmla="*/ 3011122 w 3011122"/>
              <a:gd name="connsiteY4" fmla="*/ 0 h 966840"/>
              <a:gd name="connsiteX5" fmla="*/ 3011122 w 3011122"/>
              <a:gd name="connsiteY5" fmla="*/ 257723 h 966840"/>
              <a:gd name="connsiteX6" fmla="*/ 3011122 w 3011122"/>
              <a:gd name="connsiteY6" fmla="*/ 257723 h 966840"/>
              <a:gd name="connsiteX7" fmla="*/ 3011122 w 3011122"/>
              <a:gd name="connsiteY7" fmla="*/ 368175 h 966840"/>
              <a:gd name="connsiteX8" fmla="*/ 3011122 w 3011122"/>
              <a:gd name="connsiteY8" fmla="*/ 441810 h 966840"/>
              <a:gd name="connsiteX9" fmla="*/ 571588 w 3011122"/>
              <a:gd name="connsiteY9" fmla="*/ 430793 h 966840"/>
              <a:gd name="connsiteX10" fmla="*/ 566889 w 3011122"/>
              <a:gd name="connsiteY10" fmla="*/ 966840 h 966840"/>
              <a:gd name="connsiteX11" fmla="*/ 338427 w 3011122"/>
              <a:gd name="connsiteY11" fmla="*/ 457665 h 966840"/>
              <a:gd name="connsiteX12" fmla="*/ 0 w 3011122"/>
              <a:gd name="connsiteY12" fmla="*/ 441810 h 966840"/>
              <a:gd name="connsiteX13" fmla="*/ 0 w 3011122"/>
              <a:gd name="connsiteY13" fmla="*/ 368175 h 966840"/>
              <a:gd name="connsiteX14" fmla="*/ 0 w 3011122"/>
              <a:gd name="connsiteY14" fmla="*/ 257723 h 966840"/>
              <a:gd name="connsiteX15" fmla="*/ 0 w 3011122"/>
              <a:gd name="connsiteY15" fmla="*/ 257723 h 966840"/>
              <a:gd name="connsiteX16" fmla="*/ 0 w 3011122"/>
              <a:gd name="connsiteY16" fmla="*/ 0 h 966840"/>
              <a:gd name="connsiteX0" fmla="*/ 0 w 3011122"/>
              <a:gd name="connsiteY0" fmla="*/ 0 h 966840"/>
              <a:gd name="connsiteX1" fmla="*/ 501854 w 3011122"/>
              <a:gd name="connsiteY1" fmla="*/ 0 h 966840"/>
              <a:gd name="connsiteX2" fmla="*/ 501854 w 3011122"/>
              <a:gd name="connsiteY2" fmla="*/ 0 h 966840"/>
              <a:gd name="connsiteX3" fmla="*/ 1254634 w 3011122"/>
              <a:gd name="connsiteY3" fmla="*/ 0 h 966840"/>
              <a:gd name="connsiteX4" fmla="*/ 3011122 w 3011122"/>
              <a:gd name="connsiteY4" fmla="*/ 0 h 966840"/>
              <a:gd name="connsiteX5" fmla="*/ 3011122 w 3011122"/>
              <a:gd name="connsiteY5" fmla="*/ 257723 h 966840"/>
              <a:gd name="connsiteX6" fmla="*/ 3011122 w 3011122"/>
              <a:gd name="connsiteY6" fmla="*/ 257723 h 966840"/>
              <a:gd name="connsiteX7" fmla="*/ 3011122 w 3011122"/>
              <a:gd name="connsiteY7" fmla="*/ 368175 h 966840"/>
              <a:gd name="connsiteX8" fmla="*/ 3011122 w 3011122"/>
              <a:gd name="connsiteY8" fmla="*/ 441810 h 966840"/>
              <a:gd name="connsiteX9" fmla="*/ 571588 w 3011122"/>
              <a:gd name="connsiteY9" fmla="*/ 444230 h 966840"/>
              <a:gd name="connsiteX10" fmla="*/ 566889 w 3011122"/>
              <a:gd name="connsiteY10" fmla="*/ 966840 h 966840"/>
              <a:gd name="connsiteX11" fmla="*/ 338427 w 3011122"/>
              <a:gd name="connsiteY11" fmla="*/ 457665 h 966840"/>
              <a:gd name="connsiteX12" fmla="*/ 0 w 3011122"/>
              <a:gd name="connsiteY12" fmla="*/ 441810 h 966840"/>
              <a:gd name="connsiteX13" fmla="*/ 0 w 3011122"/>
              <a:gd name="connsiteY13" fmla="*/ 368175 h 966840"/>
              <a:gd name="connsiteX14" fmla="*/ 0 w 3011122"/>
              <a:gd name="connsiteY14" fmla="*/ 257723 h 966840"/>
              <a:gd name="connsiteX15" fmla="*/ 0 w 3011122"/>
              <a:gd name="connsiteY15" fmla="*/ 257723 h 966840"/>
              <a:gd name="connsiteX16" fmla="*/ 0 w 3011122"/>
              <a:gd name="connsiteY16" fmla="*/ 0 h 966840"/>
              <a:gd name="connsiteX0" fmla="*/ 0 w 3011122"/>
              <a:gd name="connsiteY0" fmla="*/ 0 h 966840"/>
              <a:gd name="connsiteX1" fmla="*/ 501854 w 3011122"/>
              <a:gd name="connsiteY1" fmla="*/ 0 h 966840"/>
              <a:gd name="connsiteX2" fmla="*/ 501854 w 3011122"/>
              <a:gd name="connsiteY2" fmla="*/ 0 h 966840"/>
              <a:gd name="connsiteX3" fmla="*/ 1254634 w 3011122"/>
              <a:gd name="connsiteY3" fmla="*/ 0 h 966840"/>
              <a:gd name="connsiteX4" fmla="*/ 3011122 w 3011122"/>
              <a:gd name="connsiteY4" fmla="*/ 0 h 966840"/>
              <a:gd name="connsiteX5" fmla="*/ 3011122 w 3011122"/>
              <a:gd name="connsiteY5" fmla="*/ 257723 h 966840"/>
              <a:gd name="connsiteX6" fmla="*/ 3011122 w 3011122"/>
              <a:gd name="connsiteY6" fmla="*/ 257723 h 966840"/>
              <a:gd name="connsiteX7" fmla="*/ 3011122 w 3011122"/>
              <a:gd name="connsiteY7" fmla="*/ 368175 h 966840"/>
              <a:gd name="connsiteX8" fmla="*/ 3011122 w 3011122"/>
              <a:gd name="connsiteY8" fmla="*/ 441810 h 966840"/>
              <a:gd name="connsiteX9" fmla="*/ 571588 w 3011122"/>
              <a:gd name="connsiteY9" fmla="*/ 444230 h 966840"/>
              <a:gd name="connsiteX10" fmla="*/ 566889 w 3011122"/>
              <a:gd name="connsiteY10" fmla="*/ 966840 h 966840"/>
              <a:gd name="connsiteX11" fmla="*/ 350052 w 3011122"/>
              <a:gd name="connsiteY11" fmla="*/ 444230 h 966840"/>
              <a:gd name="connsiteX12" fmla="*/ 0 w 3011122"/>
              <a:gd name="connsiteY12" fmla="*/ 441810 h 966840"/>
              <a:gd name="connsiteX13" fmla="*/ 0 w 3011122"/>
              <a:gd name="connsiteY13" fmla="*/ 368175 h 966840"/>
              <a:gd name="connsiteX14" fmla="*/ 0 w 3011122"/>
              <a:gd name="connsiteY14" fmla="*/ 257723 h 966840"/>
              <a:gd name="connsiteX15" fmla="*/ 0 w 3011122"/>
              <a:gd name="connsiteY15" fmla="*/ 257723 h 966840"/>
              <a:gd name="connsiteX16" fmla="*/ 0 w 3011122"/>
              <a:gd name="connsiteY16" fmla="*/ 0 h 966840"/>
              <a:gd name="connsiteX0" fmla="*/ 0 w 3011122"/>
              <a:gd name="connsiteY0" fmla="*/ 0 h 966840"/>
              <a:gd name="connsiteX1" fmla="*/ 501854 w 3011122"/>
              <a:gd name="connsiteY1" fmla="*/ 0 h 966840"/>
              <a:gd name="connsiteX2" fmla="*/ 501854 w 3011122"/>
              <a:gd name="connsiteY2" fmla="*/ 0 h 966840"/>
              <a:gd name="connsiteX3" fmla="*/ 1254634 w 3011122"/>
              <a:gd name="connsiteY3" fmla="*/ 0 h 966840"/>
              <a:gd name="connsiteX4" fmla="*/ 3011122 w 3011122"/>
              <a:gd name="connsiteY4" fmla="*/ 0 h 966840"/>
              <a:gd name="connsiteX5" fmla="*/ 3011122 w 3011122"/>
              <a:gd name="connsiteY5" fmla="*/ 257723 h 966840"/>
              <a:gd name="connsiteX6" fmla="*/ 3011122 w 3011122"/>
              <a:gd name="connsiteY6" fmla="*/ 257723 h 966840"/>
              <a:gd name="connsiteX7" fmla="*/ 3011122 w 3011122"/>
              <a:gd name="connsiteY7" fmla="*/ 368175 h 966840"/>
              <a:gd name="connsiteX8" fmla="*/ 3011122 w 3011122"/>
              <a:gd name="connsiteY8" fmla="*/ 441810 h 966840"/>
              <a:gd name="connsiteX9" fmla="*/ 571588 w 3011122"/>
              <a:gd name="connsiteY9" fmla="*/ 444230 h 966840"/>
              <a:gd name="connsiteX10" fmla="*/ 566889 w 3011122"/>
              <a:gd name="connsiteY10" fmla="*/ 966840 h 966840"/>
              <a:gd name="connsiteX11" fmla="*/ 350052 w 3011122"/>
              <a:gd name="connsiteY11" fmla="*/ 457666 h 966840"/>
              <a:gd name="connsiteX12" fmla="*/ 0 w 3011122"/>
              <a:gd name="connsiteY12" fmla="*/ 441810 h 966840"/>
              <a:gd name="connsiteX13" fmla="*/ 0 w 3011122"/>
              <a:gd name="connsiteY13" fmla="*/ 368175 h 966840"/>
              <a:gd name="connsiteX14" fmla="*/ 0 w 3011122"/>
              <a:gd name="connsiteY14" fmla="*/ 257723 h 966840"/>
              <a:gd name="connsiteX15" fmla="*/ 0 w 3011122"/>
              <a:gd name="connsiteY15" fmla="*/ 257723 h 966840"/>
              <a:gd name="connsiteX16" fmla="*/ 0 w 3011122"/>
              <a:gd name="connsiteY16" fmla="*/ 0 h 96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11122" h="966840">
                <a:moveTo>
                  <a:pt x="0" y="0"/>
                </a:moveTo>
                <a:lnTo>
                  <a:pt x="501854" y="0"/>
                </a:lnTo>
                <a:lnTo>
                  <a:pt x="501854" y="0"/>
                </a:lnTo>
                <a:lnTo>
                  <a:pt x="1254634" y="0"/>
                </a:lnTo>
                <a:lnTo>
                  <a:pt x="3011122" y="0"/>
                </a:lnTo>
                <a:lnTo>
                  <a:pt x="3011122" y="257723"/>
                </a:lnTo>
                <a:lnTo>
                  <a:pt x="3011122" y="257723"/>
                </a:lnTo>
                <a:lnTo>
                  <a:pt x="3011122" y="368175"/>
                </a:lnTo>
                <a:lnTo>
                  <a:pt x="3011122" y="441810"/>
                </a:lnTo>
                <a:lnTo>
                  <a:pt x="571588" y="444230"/>
                </a:lnTo>
                <a:cubicBezTo>
                  <a:pt x="570022" y="622912"/>
                  <a:pt x="568455" y="788158"/>
                  <a:pt x="566889" y="966840"/>
                </a:cubicBezTo>
                <a:lnTo>
                  <a:pt x="350052" y="457666"/>
                </a:lnTo>
                <a:lnTo>
                  <a:pt x="0" y="441810"/>
                </a:lnTo>
                <a:lnTo>
                  <a:pt x="0" y="368175"/>
                </a:lnTo>
                <a:lnTo>
                  <a:pt x="0" y="257723"/>
                </a:lnTo>
                <a:lnTo>
                  <a:pt x="0" y="257723"/>
                </a:lnTo>
                <a:lnTo>
                  <a:pt x="0" y="0"/>
                </a:lnTo>
                <a:close/>
              </a:path>
            </a:pathLst>
          </a:custGeom>
          <a:solidFill>
            <a:srgbClr val="00AC8C"/>
          </a:solidFill>
          <a:ln>
            <a:solidFill>
              <a:srgbClr val="62C4B0"/>
            </a:solidFill>
          </a:ln>
          <a:effectLst>
            <a:glow rad="127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285085" y="3962420"/>
            <a:ext cx="21653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cap="small" dirty="0">
                <a:solidFill>
                  <a:schemeClr val="bg1"/>
                </a:solidFill>
              </a:rPr>
              <a:t>Modalités d’aide :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 rotWithShape="1">
          <a:blip r:embed="rId3"/>
          <a:srcRect l="329" r="298"/>
          <a:stretch/>
        </p:blipFill>
        <p:spPr>
          <a:xfrm>
            <a:off x="0" y="6565737"/>
            <a:ext cx="6858001" cy="77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74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1378</TotalTime>
  <Words>464</Words>
  <Application>Microsoft Macintosh PowerPoint</Application>
  <PresentationFormat>Format A4 (210 x 297 mm)</PresentationFormat>
  <Paragraphs>42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LECOINTE Stéphane</dc:creator>
  <cp:lastModifiedBy>Charlène LERMITE</cp:lastModifiedBy>
  <cp:revision>74</cp:revision>
  <cp:lastPrinted>2017-03-13T14:20:42Z</cp:lastPrinted>
  <dcterms:created xsi:type="dcterms:W3CDTF">2017-02-08T15:06:37Z</dcterms:created>
  <dcterms:modified xsi:type="dcterms:W3CDTF">2022-03-29T07:46:41Z</dcterms:modified>
</cp:coreProperties>
</file>